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8"/>
  </p:notesMasterIdLst>
  <p:sldIdLst>
    <p:sldId id="256" r:id="rId2"/>
    <p:sldId id="257" r:id="rId3"/>
    <p:sldId id="469" r:id="rId4"/>
    <p:sldId id="495" r:id="rId5"/>
    <p:sldId id="262" r:id="rId6"/>
    <p:sldId id="358" r:id="rId7"/>
    <p:sldId id="265" r:id="rId8"/>
    <p:sldId id="472" r:id="rId9"/>
    <p:sldId id="471" r:id="rId10"/>
    <p:sldId id="272" r:id="rId11"/>
    <p:sldId id="269" r:id="rId12"/>
    <p:sldId id="282" r:id="rId13"/>
    <p:sldId id="268" r:id="rId14"/>
    <p:sldId id="271" r:id="rId15"/>
    <p:sldId id="470" r:id="rId16"/>
    <p:sldId id="371" r:id="rId17"/>
    <p:sldId id="286" r:id="rId18"/>
    <p:sldId id="368" r:id="rId19"/>
    <p:sldId id="369" r:id="rId20"/>
    <p:sldId id="367" r:id="rId21"/>
    <p:sldId id="276" r:id="rId22"/>
    <p:sldId id="275" r:id="rId23"/>
    <p:sldId id="482" r:id="rId24"/>
    <p:sldId id="433" r:id="rId25"/>
    <p:sldId id="319" r:id="rId26"/>
    <p:sldId id="411" r:id="rId27"/>
    <p:sldId id="427" r:id="rId28"/>
    <p:sldId id="428" r:id="rId29"/>
    <p:sldId id="429" r:id="rId30"/>
    <p:sldId id="431" r:id="rId31"/>
    <p:sldId id="430" r:id="rId32"/>
    <p:sldId id="432" r:id="rId33"/>
    <p:sldId id="397" r:id="rId34"/>
    <p:sldId id="473" r:id="rId35"/>
    <p:sldId id="474" r:id="rId36"/>
    <p:sldId id="475" r:id="rId37"/>
    <p:sldId id="476" r:id="rId38"/>
    <p:sldId id="477" r:id="rId39"/>
    <p:sldId id="478" r:id="rId40"/>
    <p:sldId id="479" r:id="rId41"/>
    <p:sldId id="480" r:id="rId42"/>
    <p:sldId id="416" r:id="rId43"/>
    <p:sldId id="415" r:id="rId44"/>
    <p:sldId id="418" r:id="rId45"/>
    <p:sldId id="417" r:id="rId46"/>
    <p:sldId id="434" r:id="rId47"/>
    <p:sldId id="419" r:id="rId48"/>
    <p:sldId id="420" r:id="rId49"/>
    <p:sldId id="422" r:id="rId50"/>
    <p:sldId id="436" r:id="rId51"/>
    <p:sldId id="423" r:id="rId52"/>
    <p:sldId id="425" r:id="rId53"/>
    <p:sldId id="426" r:id="rId54"/>
    <p:sldId id="446" r:id="rId55"/>
    <p:sldId id="445" r:id="rId56"/>
    <p:sldId id="439" r:id="rId57"/>
    <p:sldId id="441" r:id="rId58"/>
    <p:sldId id="437" r:id="rId59"/>
    <p:sldId id="442" r:id="rId60"/>
    <p:sldId id="443" r:id="rId61"/>
    <p:sldId id="444" r:id="rId62"/>
    <p:sldId id="440" r:id="rId63"/>
    <p:sldId id="447" r:id="rId64"/>
    <p:sldId id="494" r:id="rId65"/>
    <p:sldId id="484" r:id="rId66"/>
    <p:sldId id="485" r:id="rId67"/>
    <p:sldId id="486" r:id="rId68"/>
    <p:sldId id="487" r:id="rId69"/>
    <p:sldId id="438" r:id="rId70"/>
    <p:sldId id="448" r:id="rId71"/>
    <p:sldId id="449" r:id="rId72"/>
    <p:sldId id="450" r:id="rId73"/>
    <p:sldId id="464" r:id="rId74"/>
    <p:sldId id="451" r:id="rId75"/>
    <p:sldId id="453" r:id="rId76"/>
    <p:sldId id="454" r:id="rId77"/>
    <p:sldId id="455" r:id="rId78"/>
    <p:sldId id="452" r:id="rId79"/>
    <p:sldId id="456" r:id="rId80"/>
    <p:sldId id="457" r:id="rId81"/>
    <p:sldId id="493" r:id="rId82"/>
    <p:sldId id="465" r:id="rId83"/>
    <p:sldId id="458" r:id="rId84"/>
    <p:sldId id="459" r:id="rId85"/>
    <p:sldId id="460" r:id="rId86"/>
    <p:sldId id="461" r:id="rId87"/>
    <p:sldId id="463" r:id="rId88"/>
    <p:sldId id="466" r:id="rId89"/>
    <p:sldId id="468" r:id="rId90"/>
    <p:sldId id="323" r:id="rId91"/>
    <p:sldId id="292" r:id="rId92"/>
    <p:sldId id="290" r:id="rId93"/>
    <p:sldId id="293" r:id="rId94"/>
    <p:sldId id="294" r:id="rId95"/>
    <p:sldId id="295" r:id="rId96"/>
    <p:sldId id="303" r:id="rId97"/>
    <p:sldId id="359" r:id="rId98"/>
    <p:sldId id="297" r:id="rId99"/>
    <p:sldId id="296" r:id="rId100"/>
    <p:sldId id="298" r:id="rId101"/>
    <p:sldId id="305" r:id="rId102"/>
    <p:sldId id="306" r:id="rId103"/>
    <p:sldId id="307" r:id="rId104"/>
    <p:sldId id="401" r:id="rId105"/>
    <p:sldId id="310" r:id="rId106"/>
    <p:sldId id="325" r:id="rId107"/>
    <p:sldId id="400" r:id="rId108"/>
    <p:sldId id="398" r:id="rId109"/>
    <p:sldId id="326" r:id="rId110"/>
    <p:sldId id="321" r:id="rId111"/>
    <p:sldId id="483" r:id="rId112"/>
    <p:sldId id="327" r:id="rId113"/>
    <p:sldId id="328" r:id="rId114"/>
    <p:sldId id="330" r:id="rId115"/>
    <p:sldId id="332" r:id="rId116"/>
    <p:sldId id="333" r:id="rId117"/>
    <p:sldId id="334" r:id="rId118"/>
    <p:sldId id="357" r:id="rId119"/>
    <p:sldId id="490" r:id="rId120"/>
    <p:sldId id="488" r:id="rId121"/>
    <p:sldId id="335" r:id="rId122"/>
    <p:sldId id="402" r:id="rId123"/>
    <p:sldId id="489" r:id="rId124"/>
    <p:sldId id="339" r:id="rId125"/>
    <p:sldId id="403" r:id="rId126"/>
    <p:sldId id="404" r:id="rId127"/>
    <p:sldId id="491" r:id="rId128"/>
    <p:sldId id="492" r:id="rId129"/>
    <p:sldId id="342" r:id="rId130"/>
    <p:sldId id="343" r:id="rId131"/>
    <p:sldId id="344" r:id="rId132"/>
    <p:sldId id="373" r:id="rId133"/>
    <p:sldId id="345" r:id="rId134"/>
    <p:sldId id="347" r:id="rId135"/>
    <p:sldId id="348" r:id="rId136"/>
    <p:sldId id="405" r:id="rId137"/>
    <p:sldId id="406" r:id="rId138"/>
    <p:sldId id="351" r:id="rId139"/>
    <p:sldId id="355" r:id="rId140"/>
    <p:sldId id="407" r:id="rId141"/>
    <p:sldId id="408" r:id="rId142"/>
    <p:sldId id="383" r:id="rId143"/>
    <p:sldId id="481" r:id="rId144"/>
    <p:sldId id="300" r:id="rId145"/>
    <p:sldId id="414" r:id="rId146"/>
    <p:sldId id="363" r:id="rId1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el Klimczyk" initials="PK" lastIdx="8" clrIdx="0">
    <p:extLst>
      <p:ext uri="{19B8F6BF-5375-455C-9EA6-DF929625EA0E}">
        <p15:presenceInfo xmlns:p15="http://schemas.microsoft.com/office/powerpoint/2012/main" userId="c67708b62c4c1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8" autoAdjust="0"/>
    <p:restoredTop sz="88943" autoAdjust="0"/>
  </p:normalViewPr>
  <p:slideViewPr>
    <p:cSldViewPr snapToGrid="0">
      <p:cViewPr varScale="1">
        <p:scale>
          <a:sx n="66" d="100"/>
          <a:sy n="66" d="100"/>
        </p:scale>
        <p:origin x="4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commentAuthors" Target="commentAuthor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Zeszyt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Zeszyt1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Arkusz1!$B$7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01-45F6-9FF3-1FB836BA1BF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fixedVal"/>
            <c:noEndCap val="0"/>
            <c:val val="2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Arkusz1!$C$6:$E$6</c:f>
              <c:strCache>
                <c:ptCount val="2"/>
                <c:pt idx="0">
                  <c:v>No docs</c:v>
                </c:pt>
                <c:pt idx="1">
                  <c:v>Cleaning &amp; singleton</c:v>
                </c:pt>
              </c:strCache>
            </c:strRef>
          </c:cat>
          <c:val>
            <c:numRef>
              <c:f>Arkusz1!$C$7:$E$7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01-45F6-9FF3-1FB836BA1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3960559"/>
        <c:axId val="653960975"/>
      </c:barChart>
      <c:catAx>
        <c:axId val="653960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975"/>
        <c:crosses val="autoZero"/>
        <c:auto val="1"/>
        <c:lblAlgn val="ctr"/>
        <c:lblOffset val="100"/>
        <c:noMultiLvlLbl val="0"/>
      </c:catAx>
      <c:valAx>
        <c:axId val="65396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</a:t>
            </a:r>
            <a:r>
              <a:rPr lang="en-US" dirty="0"/>
              <a:t>= 35,</a:t>
            </a:r>
            <a:r>
              <a:rPr lang="en-US" baseline="0" dirty="0"/>
              <a:t> ns</a:t>
            </a:r>
            <a:endParaRPr lang="en-US" dirty="0"/>
          </a:p>
        </c:rich>
      </c:tx>
      <c:layout>
        <c:manualLayout>
          <c:xMode val="edge"/>
          <c:yMode val="edge"/>
          <c:x val="0.4794026684164479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2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slajdy.xlsx]Arkusz2'!$I$63:$J$63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slajdy.xlsx]Arkusz2'!$I$64:$J$64</c:f>
              <c:numCache>
                <c:formatCode>#,##0.00</c:formatCode>
                <c:ptCount val="2"/>
                <c:pt idx="0" formatCode="General">
                  <c:v>181.44200000000001</c:v>
                </c:pt>
                <c:pt idx="1">
                  <c:v>17.327999999999999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01-4271-9493-8B74EB06635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9032703"/>
        <c:axId val="1179046015"/>
      </c:barChart>
      <c:catAx>
        <c:axId val="1179032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6015"/>
        <c:crosses val="autoZero"/>
        <c:auto val="1"/>
        <c:lblAlgn val="ctr"/>
        <c:lblOffset val="100"/>
        <c:noMultiLvlLbl val="0"/>
      </c:catAx>
      <c:valAx>
        <c:axId val="117904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2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Arkusz1!$B$11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stdDev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Arkusz1!$C$10:$E$10</c:f>
              <c:strCache>
                <c:ptCount val="3"/>
                <c:pt idx="0">
                  <c:v>No docs</c:v>
                </c:pt>
                <c:pt idx="1">
                  <c:v>Cleaning &amp; singleton</c:v>
                </c:pt>
                <c:pt idx="2">
                  <c:v>Direct / TCP</c:v>
                </c:pt>
              </c:strCache>
            </c:strRef>
          </c:cat>
          <c:val>
            <c:numRef>
              <c:f>Arkusz1!$C$11:$E$11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  <c:pt idx="2">
                  <c:v>13.23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3-444E-BF23-E522E0955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7236783"/>
        <c:axId val="1177243023"/>
      </c:barChart>
      <c:catAx>
        <c:axId val="1177236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43023"/>
        <c:crosses val="autoZero"/>
        <c:auto val="1"/>
        <c:lblAlgn val="ctr"/>
        <c:lblOffset val="100"/>
        <c:noMultiLvlLbl val="0"/>
      </c:catAx>
      <c:valAx>
        <c:axId val="117724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36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3600"/>
              <a:t>n</a:t>
            </a:r>
            <a:r>
              <a:rPr lang="en-GB" sz="3600" baseline="0"/>
              <a:t> = 15, ns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Arkusz2!$B$5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5A70-4612-8647-EEE43CAD0A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Arkusz2!$C$4:$D$4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Arkusz2!$C$5:$D$5</c:f>
              <c:numCache>
                <c:formatCode>#,##0.00</c:formatCode>
                <c:ptCount val="2"/>
                <c:pt idx="0">
                  <c:v>3130.904</c:v>
                </c:pt>
                <c:pt idx="1">
                  <c:v>230628.9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E-4748-A1F5-B7DA06B4453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14313967"/>
        <c:axId val="614310223"/>
      </c:barChart>
      <c:catAx>
        <c:axId val="61431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0223"/>
        <c:crosses val="autoZero"/>
        <c:auto val="1"/>
        <c:lblAlgn val="ctr"/>
        <c:lblOffset val="100"/>
        <c:noMultiLvlLbl val="0"/>
      </c:catAx>
      <c:valAx>
        <c:axId val="61431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3600"/>
              <a:t>n =</a:t>
            </a:r>
            <a:r>
              <a:rPr lang="en-GB" sz="3600" baseline="0"/>
              <a:t> 35, ns</a:t>
            </a:r>
            <a:endParaRPr lang="pl-PL" sz="360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2310-446C-83BF-A37812892175}"/>
                </c:ext>
              </c:extLst>
            </c:dLbl>
            <c:dLbl>
              <c:idx val="1"/>
              <c:layout>
                <c:manualLayout>
                  <c:x val="-1.7648505697490269E-2"/>
                  <c:y val="0.1909673007790586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434424969423285"/>
                      <c:h val="0.1601608929440942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2310-446C-83BF-A378128921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Arkusz2!$I$4:$J$4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Arkusz2!$I$5:$J$5</c:f>
              <c:numCache>
                <c:formatCode>#,##0.00</c:formatCode>
                <c:ptCount val="2"/>
                <c:pt idx="0">
                  <c:v>47396067.945</c:v>
                </c:pt>
                <c:pt idx="1">
                  <c:v>4621743140.7519999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8-47A9-AF55-8023438F55D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9030623"/>
        <c:axId val="1179042271"/>
      </c:barChart>
      <c:catAx>
        <c:axId val="117903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2271"/>
        <c:crosses val="autoZero"/>
        <c:auto val="1"/>
        <c:lblAlgn val="ctr"/>
        <c:lblOffset val="100"/>
        <c:noMultiLvlLbl val="0"/>
      </c:catAx>
      <c:valAx>
        <c:axId val="117904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 smtClean="0"/>
              <a:t>N</a:t>
            </a:r>
            <a:r>
              <a:rPr lang="en-US" sz="3600" baseline="0" dirty="0" smtClean="0"/>
              <a:t> = 15, ns</a:t>
            </a:r>
            <a:endParaRPr lang="en-US" sz="3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Arkusz2!$C$23:$D$23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Arkusz2!$C$24:$D$24</c:f>
              <c:numCache>
                <c:formatCode>#,##0.00</c:formatCode>
                <c:ptCount val="2"/>
                <c:pt idx="0">
                  <c:v>3130.904</c:v>
                </c:pt>
                <c:pt idx="1">
                  <c:v>6055.0159999999996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D-4D90-9EDB-FA6EEDDB0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1686415"/>
        <c:axId val="1661685583"/>
      </c:barChart>
      <c:catAx>
        <c:axId val="166168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5583"/>
        <c:crosses val="autoZero"/>
        <c:auto val="1"/>
        <c:lblAlgn val="ctr"/>
        <c:lblOffset val="100"/>
        <c:noMultiLvlLbl val="0"/>
      </c:catAx>
      <c:valAx>
        <c:axId val="166168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 smtClean="0"/>
              <a:t>N = 35, ns</a:t>
            </a:r>
            <a:endParaRPr lang="en-US" sz="3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Arkusz2!$H$24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Arkusz2!$I$23:$J$23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Arkusz2!$I$24:$J$24</c:f>
              <c:numCache>
                <c:formatCode>#,##0.00</c:formatCode>
                <c:ptCount val="2"/>
                <c:pt idx="0">
                  <c:v>47396067.945</c:v>
                </c:pt>
                <c:pt idx="1">
                  <c:v>31406175.546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8-4391-A8A1-05B0D29CEB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9719439"/>
        <c:axId val="1669723183"/>
      </c:barChart>
      <c:catAx>
        <c:axId val="1669719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23183"/>
        <c:crosses val="autoZero"/>
        <c:auto val="1"/>
        <c:lblAlgn val="ctr"/>
        <c:lblOffset val="100"/>
        <c:noMultiLvlLbl val="0"/>
      </c:catAx>
      <c:valAx>
        <c:axId val="166972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1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slajdy.xlsx]Arkusz2'!$C$42:$E$42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slajdy.xlsx]Arkusz2'!$C$43:$E$43</c:f>
              <c:numCache>
                <c:formatCode>#,##0.00</c:formatCode>
                <c:ptCount val="3"/>
                <c:pt idx="0">
                  <c:v>3130.904</c:v>
                </c:pt>
                <c:pt idx="1">
                  <c:v>6055.0159999999996</c:v>
                </c:pt>
                <c:pt idx="2" formatCode="General">
                  <c:v>69.596999999999994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3-4A16-BAC8-39960C977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55327"/>
        <c:axId val="1683155743"/>
      </c:barChart>
      <c:catAx>
        <c:axId val="168315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743"/>
        <c:crosses val="autoZero"/>
        <c:auto val="1"/>
        <c:lblAlgn val="ctr"/>
        <c:lblOffset val="100"/>
        <c:noMultiLvlLbl val="0"/>
      </c:catAx>
      <c:valAx>
        <c:axId val="168315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 =</a:t>
            </a:r>
            <a:r>
              <a:rPr lang="en-US" baseline="0" dirty="0" smtClean="0"/>
              <a:t> 35, 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slajdy.xlsx]Arkusz2'!$I$42:$K$42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slajdy.xlsx]Arkusz2'!$I$43:$K$43</c:f>
              <c:numCache>
                <c:formatCode>#,##0.00</c:formatCode>
                <c:ptCount val="3"/>
                <c:pt idx="0">
                  <c:v>47396067.945</c:v>
                </c:pt>
                <c:pt idx="1">
                  <c:v>31406175.546</c:v>
                </c:pt>
                <c:pt idx="2" formatCode="General">
                  <c:v>181.44200000000001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8-448C-96E3-E62BFEC1D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9471"/>
        <c:axId val="1683172799"/>
      </c:barChart>
      <c:catAx>
        <c:axId val="168316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72799"/>
        <c:crosses val="autoZero"/>
        <c:auto val="1"/>
        <c:lblAlgn val="ctr"/>
        <c:lblOffset val="100"/>
        <c:noMultiLvlLbl val="0"/>
      </c:catAx>
      <c:valAx>
        <c:axId val="168317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N = 15, ns</a:t>
            </a:r>
            <a:endParaRPr lang="pl-P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slajdy.xlsx]Arkusz2'!$C$63:$D$63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slajdy.xlsx]Arkusz2'!$C$64:$D$64</c:f>
              <c:numCache>
                <c:formatCode>#,##0.00</c:formatCode>
                <c:ptCount val="2"/>
                <c:pt idx="0" formatCode="General">
                  <c:v>69.596999999999994</c:v>
                </c:pt>
                <c:pt idx="1">
                  <c:v>7.3789999999999996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1-4A88-9F7A-09DC5FCDE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4479"/>
        <c:axId val="1683156991"/>
      </c:barChart>
      <c:catAx>
        <c:axId val="168316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6991"/>
        <c:crosses val="autoZero"/>
        <c:auto val="1"/>
        <c:lblAlgn val="ctr"/>
        <c:lblOffset val="100"/>
        <c:noMultiLvlLbl val="0"/>
      </c:catAx>
      <c:valAx>
        <c:axId val="168315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2" custLinFactNeighborX="25418" custLinFactNeighborY="-532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1" presStyleCnt="2" custLinFactNeighborX="25418" custLinFactNeighborY="-817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D844705A-F140-4F06-905B-EF3B184D60E1}" srcId="{A23A32D7-9E08-4BF1-ACDF-88F7696CF920}" destId="{AD8A0AF8-8584-4E6E-9C72-B866F4B0215C}" srcOrd="1" destOrd="0" parTransId="{540330B2-03D5-4B8F-894A-EA434A6232DA}" sibTransId="{C7364923-0C29-4D10-A445-153469A47B05}"/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358376D-55B6-4A47-B73E-37B05D722EA0}" type="presParOf" srcId="{47FD3634-A78D-4162-98BF-38D05C1B22AE}" destId="{41A2A8FA-72FD-4E4F-9124-3F3A32148CA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B9E5593B-D279-4818-B9ED-9BF448A33646}">
      <dgm:prSet/>
      <dgm:spPr/>
      <dgm:t>
        <a:bodyPr/>
        <a:lstStyle/>
        <a:p>
          <a:pPr rtl="0"/>
          <a:r>
            <a:rPr lang="en-US" dirty="0" smtClean="0"/>
            <a:t>Server</a:t>
          </a:r>
          <a:endParaRPr lang="pl-PL" dirty="0"/>
        </a:p>
      </dgm:t>
    </dgm:pt>
    <dgm:pt modelId="{9364A599-7DCC-49BB-814E-4CE0E18F2AEC}" type="parTrans" cxnId="{9D47B8F3-5D67-4383-B65B-2387762CD4D3}">
      <dgm:prSet/>
      <dgm:spPr/>
      <dgm:t>
        <a:bodyPr/>
        <a:lstStyle/>
        <a:p>
          <a:endParaRPr lang="pl-PL"/>
        </a:p>
      </dgm:t>
    </dgm:pt>
    <dgm:pt modelId="{3BCB32BE-1C5D-4AA5-B4E9-9FD2DB7AE227}" type="sibTrans" cxnId="{9D47B8F3-5D67-4383-B65B-2387762CD4D3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C661FBC-4245-42B9-9709-366CD0F986D5}" type="pres">
      <dgm:prSet presAssocID="{B9E5593B-D279-4818-B9ED-9BF448A33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F6CCD651-ABDF-494F-854D-7D70DBA66D44}" type="pres">
      <dgm:prSet presAssocID="{3BCB32BE-1C5D-4AA5-B4E9-9FD2DB7AE227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E535661E-90BA-4FC7-A82B-B8FFAA56AABD}" type="presOf" srcId="{B9E5593B-D279-4818-B9ED-9BF448A33646}" destId="{4C661FBC-4245-42B9-9709-366CD0F986D5}" srcOrd="0" destOrd="0" presId="urn:microsoft.com/office/officeart/2005/8/layout/chevron1"/>
    <dgm:cxn modelId="{9D47B8F3-5D67-4383-B65B-2387762CD4D3}" srcId="{A23A32D7-9E08-4BF1-ACDF-88F7696CF920}" destId="{B9E5593B-D279-4818-B9ED-9BF448A33646}" srcOrd="1" destOrd="0" parTransId="{9364A599-7DCC-49BB-814E-4CE0E18F2AEC}" sibTransId="{3BCB32BE-1C5D-4AA5-B4E9-9FD2DB7AE227}"/>
    <dgm:cxn modelId="{D844705A-F140-4F06-905B-EF3B184D60E1}" srcId="{A23A32D7-9E08-4BF1-ACDF-88F7696CF920}" destId="{AD8A0AF8-8584-4E6E-9C72-B866F4B0215C}" srcOrd="2" destOrd="0" parTransId="{540330B2-03D5-4B8F-894A-EA434A6232DA}" sibTransId="{C7364923-0C29-4D10-A445-153469A47B05}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AB4CC4F-1F1B-4740-8B52-CC91B835FE7F}" type="presParOf" srcId="{47FD3634-A78D-4162-98BF-38D05C1B22AE}" destId="{4C661FBC-4245-42B9-9709-366CD0F986D5}" srcOrd="2" destOrd="0" presId="urn:microsoft.com/office/officeart/2005/8/layout/chevron1"/>
    <dgm:cxn modelId="{03BEB8CA-9DA6-44E5-960E-0411B6DE20C3}" type="presParOf" srcId="{47FD3634-A78D-4162-98BF-38D05C1B22AE}" destId="{F6CCD651-ABDF-494F-854D-7D70DBA66D44}" srcOrd="3" destOrd="0" presId="urn:microsoft.com/office/officeart/2005/8/layout/chevron1"/>
    <dgm:cxn modelId="{E358376D-55B6-4A47-B73E-37B05D722EA0}" type="presParOf" srcId="{47FD3634-A78D-4162-98BF-38D05C1B22AE}" destId="{41A2A8FA-72FD-4E4F-9124-3F3A32148CA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144870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Github</a:t>
          </a:r>
        </a:p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blob</a:t>
          </a:r>
          <a:endParaRPr lang="pl-PL" sz="6200" kern="1200" dirty="0"/>
        </a:p>
      </dsp:txBody>
      <dsp:txXfrm>
        <a:off x="1214389" y="0"/>
        <a:ext cx="3208557" cy="2139037"/>
      </dsp:txXfrm>
    </dsp:sp>
    <dsp:sp modelId="{41A2A8FA-72FD-4E4F-9124-3F3A32148CAD}">
      <dsp:nvSpPr>
        <dsp:cNvPr id="0" name=""/>
        <dsp:cNvSpPr/>
      </dsp:nvSpPr>
      <dsp:spPr>
        <a:xfrm>
          <a:off x="4830727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smtClean="0"/>
            <a:t>User</a:t>
          </a:r>
          <a:endParaRPr lang="pl-PL" sz="6200" kern="1200"/>
        </a:p>
      </dsp:txBody>
      <dsp:txXfrm>
        <a:off x="5900246" y="0"/>
        <a:ext cx="3208557" cy="2139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2981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Github</a:t>
          </a:r>
        </a:p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blob</a:t>
          </a:r>
          <a:endParaRPr lang="pl-PL" sz="4200" kern="1200" dirty="0"/>
        </a:p>
      </dsp:txBody>
      <dsp:txXfrm>
        <a:off x="729578" y="1070198"/>
        <a:ext cx="2179791" cy="1453194"/>
      </dsp:txXfrm>
    </dsp:sp>
    <dsp:sp modelId="{4C661FBC-4245-42B9-9709-366CD0F986D5}">
      <dsp:nvSpPr>
        <dsp:cNvPr id="0" name=""/>
        <dsp:cNvSpPr/>
      </dsp:nvSpPr>
      <dsp:spPr>
        <a:xfrm>
          <a:off x="3272668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Server</a:t>
          </a:r>
          <a:endParaRPr lang="pl-PL" sz="4200" kern="1200" dirty="0"/>
        </a:p>
      </dsp:txBody>
      <dsp:txXfrm>
        <a:off x="3999265" y="1070198"/>
        <a:ext cx="2179791" cy="1453194"/>
      </dsp:txXfrm>
    </dsp:sp>
    <dsp:sp modelId="{41A2A8FA-72FD-4E4F-9124-3F3A32148CAD}">
      <dsp:nvSpPr>
        <dsp:cNvPr id="0" name=""/>
        <dsp:cNvSpPr/>
      </dsp:nvSpPr>
      <dsp:spPr>
        <a:xfrm>
          <a:off x="6542355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User</a:t>
          </a:r>
          <a:endParaRPr lang="pl-PL" sz="4200" kern="1200"/>
        </a:p>
      </dsp:txBody>
      <dsp:txXfrm>
        <a:off x="7268952" y="1070198"/>
        <a:ext cx="2179791" cy="1453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A441-A287-4456-A052-F4898ED5D5F2}" type="datetimeFigureOut">
              <a:rPr lang="pl-PL" smtClean="0"/>
              <a:t>07.11.2019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AC945-E110-4F66-A373-557B6930772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908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real life and big applications, it’s not always possible to use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BenchmarkDotNet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this case, Debug build can be a source of huge problems in the performance analysis.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476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440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79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1622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95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192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142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385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hyperlink" Target="https://wojciechnagorski.com/2018/12/how-i-improved-the-yamldotnet-performance-by-370/" TargetMode="External"/><Relationship Id="rId3" Type="http://schemas.openxmlformats.org/officeDocument/2006/relationships/hyperlink" Target="https://www.apress.com/gp/book/9781484249406" TargetMode="External"/><Relationship Id="rId7" Type="http://schemas.openxmlformats.org/officeDocument/2006/relationships/hyperlink" Target="https://github.com/davidfowl/AspNetCoreDiagnosticScenarios" TargetMode="External"/><Relationship Id="rId2" Type="http://schemas.openxmlformats.org/officeDocument/2006/relationships/hyperlink" Target="https://prodotnetmemo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ugberkugurlu.com/archive/efficiently-streaming-large-http-responses-with-httpclient" TargetMode="External"/><Relationship Id="rId5" Type="http://schemas.openxmlformats.org/officeDocument/2006/relationships/hyperlink" Target="https://docs.microsoft.com/en-us/azure/cosmos-db/sql-api-sql-query-metrics" TargetMode="External"/><Relationship Id="rId4" Type="http://schemas.openxmlformats.org/officeDocument/2006/relationships/hyperlink" Target="https://docs.microsoft.com/en-us/azure/cosmos-db/performance-tips" TargetMode="External"/><Relationship Id="rId9" Type="http://schemas.openxmlformats.org/officeDocument/2006/relationships/hyperlink" Target="https://github.com/aaubry/YamlDotNet/pull/356" TargetMode="Externa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sz-pyrzyk/DailyPerformancePitfalls" TargetMode="External"/><Relationship Id="rId2" Type="http://schemas.openxmlformats.org/officeDocument/2006/relationships/hyperlink" Target="mailto:lukasz.pyrzyk@gmail.co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buffers.arraypool-1.rent?view=netcore-3.0" TargetMode="External"/><Relationship Id="rId2" Type="http://schemas.openxmlformats.org/officeDocument/2006/relationships/hyperlink" Target="https://docs.microsoft.com/en-us/dotnet/api/system.buffers.arraypool-1?view=netcore-3.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dotnet/api/system.buffers.arraypool-1.return?view=netcore-3.0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 smtClean="0"/>
              <a:t>Daily </a:t>
            </a:r>
            <a:r>
              <a:rPr lang="en-GB" dirty="0"/>
              <a:t>performance</a:t>
            </a:r>
            <a:br>
              <a:rPr lang="en-GB" dirty="0"/>
            </a:br>
            <a:r>
              <a:rPr lang="en-GB" dirty="0" smtClean="0"/>
              <a:t>PITFALLS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3116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10127" y="1503151"/>
            <a:ext cx="13177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3097790" y="728788"/>
            <a:ext cx="6941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/>
              <a:t>00007ff9`b7092140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00007ff9`b7092143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00007ff9`b7092145 8b02</a:t>
            </a:r>
            <a:r>
              <a:rPr lang="en-GB" sz="2000" dirty="0" smtClean="0"/>
              <a:t>	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</a:t>
            </a:r>
          </a:p>
          <a:p>
            <a:r>
              <a:rPr lang="pl-PL" sz="2000" dirty="0" smtClean="0"/>
              <a:t>00007ff9`b7092147 413100</a:t>
            </a:r>
            <a:r>
              <a:rPr lang="en-GB" sz="2000" dirty="0" smtClean="0"/>
              <a:t>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00007ff9`b709214a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00007ff9`b709214d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00007ff9`b709214f c3</a:t>
            </a:r>
            <a:r>
              <a:rPr lang="en-GB" sz="2000" dirty="0" smtClean="0"/>
              <a:t>			</a:t>
            </a:r>
            <a:r>
              <a:rPr lang="pl-PL" sz="2000" dirty="0" err="1" smtClean="0"/>
              <a:t>ret</a:t>
            </a:r>
            <a:endParaRPr lang="pl-PL" sz="2000" dirty="0"/>
          </a:p>
        </p:txBody>
      </p:sp>
      <p:sp>
        <p:nvSpPr>
          <p:cNvPr id="14" name="pole tekstowe 13"/>
          <p:cNvSpPr txBox="1"/>
          <p:nvPr/>
        </p:nvSpPr>
        <p:spPr>
          <a:xfrm>
            <a:off x="3097790" y="387662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XOR</a:t>
            </a:r>
            <a:endParaRPr lang="pl-PL" b="1" dirty="0"/>
          </a:p>
        </p:txBody>
      </p:sp>
      <p:sp>
        <p:nvSpPr>
          <p:cNvPr id="19" name="Prostokąt 18"/>
          <p:cNvSpPr/>
          <p:nvPr/>
        </p:nvSpPr>
        <p:spPr>
          <a:xfrm>
            <a:off x="3097790" y="3878175"/>
            <a:ext cx="66212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00007ff9`b70b2140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00007ff9`b70b2142 418b08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ecx,dword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00007ff9`b70b2145 890a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ecx</a:t>
            </a:r>
            <a:endParaRPr lang="pl-PL" sz="2000" dirty="0"/>
          </a:p>
          <a:p>
            <a:r>
              <a:rPr lang="pl-PL" sz="2000" dirty="0"/>
              <a:t>00007ff9`b70b2147 418900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00007ff9`b70b214a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20" name="pole tekstowe 19"/>
          <p:cNvSpPr txBox="1"/>
          <p:nvPr/>
        </p:nvSpPr>
        <p:spPr>
          <a:xfrm>
            <a:off x="3201815" y="3565254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TempVariable</a:t>
            </a:r>
            <a:endParaRPr lang="pl-PL" b="1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9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66584" y="1884255"/>
            <a:ext cx="10178322" cy="2344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clientFactory.Value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07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1414" y="1907739"/>
            <a:ext cx="10178322" cy="3261162"/>
          </a:xfrm>
        </p:spPr>
        <p:txBody>
          <a:bodyPr>
            <a:noAutofit/>
          </a:bodyPr>
          <a:lstStyle/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s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647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- </a:t>
            </a:r>
            <a:r>
              <a:rPr lang="en-GB" dirty="0" smtClean="0"/>
              <a:t>optimizations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7738216"/>
              </p:ext>
            </p:extLst>
          </p:nvPr>
        </p:nvGraphicFramePr>
        <p:xfrm>
          <a:off x="2053087" y="1358661"/>
          <a:ext cx="8494899" cy="463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58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5213" y="361507"/>
            <a:ext cx="10631233" cy="58160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ConnectionPolicy</a:t>
            </a:r>
            <a:endParaRPr lang="pl-PL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</a:t>
            </a:r>
            <a:r>
              <a:rPr lang="pl-PL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ConnectionMode.Direct</a:t>
            </a:r>
            <a:r>
              <a:rPr lang="pl-PL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ConnectionProtocol</a:t>
            </a:r>
            <a:r>
              <a:rPr lang="pl-PL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Protocol.Tcp</a:t>
            </a:r>
            <a:endParaRPr lang="pl-PL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4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</a:t>
            </a:r>
            <a:r>
              <a:rPr lang="en-GB" dirty="0" smtClean="0"/>
              <a:t>– direct / </a:t>
            </a:r>
            <a:r>
              <a:rPr lang="en-GB" dirty="0" err="1" smtClean="0"/>
              <a:t>tcp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9234702"/>
              </p:ext>
            </p:extLst>
          </p:nvPr>
        </p:nvGraphicFramePr>
        <p:xfrm>
          <a:off x="1808672" y="1128451"/>
          <a:ext cx="8931216" cy="535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87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7011096" cy="3984228"/>
          </a:xfrm>
        </p:spPr>
        <p:txBody>
          <a:bodyPr>
            <a:noAutofit/>
          </a:bodyPr>
          <a:lstStyle/>
          <a:p>
            <a:pPr fontAlgn="base"/>
            <a:r>
              <a:rPr lang="en-US" dirty="0" err="1"/>
              <a:t>Microservices</a:t>
            </a:r>
            <a:endParaRPr lang="en-US" dirty="0"/>
          </a:p>
          <a:p>
            <a:pPr fontAlgn="base"/>
            <a:r>
              <a:rPr lang="en-US" dirty="0" err="1"/>
              <a:t>CosmosDB</a:t>
            </a:r>
            <a:endParaRPr lang="en-US" dirty="0"/>
          </a:p>
          <a:p>
            <a:pPr fontAlgn="base"/>
            <a:r>
              <a:rPr lang="en-US" dirty="0"/>
              <a:t>Migration to the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Direct/TCP</a:t>
            </a:r>
            <a:r>
              <a:rPr lang="en-US" dirty="0"/>
              <a:t> </a:t>
            </a:r>
            <a:r>
              <a:rPr lang="en-US" dirty="0" smtClean="0"/>
              <a:t>connection policy, </a:t>
            </a:r>
            <a:r>
              <a:rPr lang="en-US" dirty="0"/>
              <a:t>feature toggle</a:t>
            </a:r>
          </a:p>
          <a:p>
            <a:pPr fontAlgn="base"/>
            <a:r>
              <a:rPr lang="en-US" dirty="0"/>
              <a:t>Thousands of the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saying </a:t>
            </a:r>
            <a:r>
              <a:rPr lang="en-US" dirty="0">
                <a:solidFill>
                  <a:schemeClr val="accent1"/>
                </a:solidFill>
              </a:rPr>
              <a:t>“The requested resource is no longer available at the server”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We have a bug!!! 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Race condition? Dispose? Network down? Firewall?</a:t>
            </a:r>
          </a:p>
        </p:txBody>
      </p:sp>
      <p:pic>
        <p:nvPicPr>
          <p:cNvPr id="1027" name="Picture 3" descr="Znalezione obrazy dla zapytania emoji sca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34" y="2344635"/>
            <a:ext cx="2678241" cy="26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917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57" y="-189782"/>
            <a:ext cx="7254516" cy="72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76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6" y="0"/>
            <a:ext cx="10344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2" y="1636776"/>
            <a:ext cx="10316620" cy="3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10270270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GoneException</a:t>
            </a:r>
            <a:r>
              <a:rPr lang="en-US" sz="2400" dirty="0">
                <a:solidFill>
                  <a:schemeClr val="tx1"/>
                </a:solidFill>
              </a:rPr>
              <a:t>(“The requested resource is no longer available at the server”)</a:t>
            </a:r>
          </a:p>
          <a:p>
            <a:pPr marL="0" indent="0" algn="ctr" fontAlgn="base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3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might be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PlatformNotSupportedException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51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23669"/>
              </p:ext>
            </p:extLst>
          </p:nvPr>
        </p:nvGraphicFramePr>
        <p:xfrm>
          <a:off x="1572862" y="1451109"/>
          <a:ext cx="9567950" cy="1583035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</a:t>
                      </a:r>
                      <a:r>
                        <a:rPr lang="en-GB" sz="2500" b="0" dirty="0"/>
                        <a:t>R</a:t>
                      </a:r>
                      <a:endParaRPr lang="pl-PL" sz="2500" b="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21201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2403487" y="6111115"/>
            <a:ext cx="7677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https</a:t>
            </a:r>
            <a:r>
              <a:rPr lang="pl-PL" sz="2400" dirty="0" smtClean="0"/>
              <a:t>://github.com/Azure/azure-cosmosdb-dotnet/issues/194</a:t>
            </a:r>
            <a:endParaRPr lang="pl-PL" sz="2400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90" y="0"/>
            <a:ext cx="838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14" y="914399"/>
            <a:ext cx="10922170" cy="4889634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329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#7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Let’s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optimize it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61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This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very important </a:t>
            </a:r>
            <a:r>
              <a:rPr lang="en-US" sz="2400" dirty="0">
                <a:solidFill>
                  <a:schemeClr val="tx1"/>
                </a:solidFill>
              </a:rPr>
              <a:t>for our company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It’s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PoC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Please make 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ASAP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Performance doesn’t matter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spend </a:t>
            </a:r>
            <a:r>
              <a:rPr lang="en-US" sz="2400" dirty="0">
                <a:solidFill>
                  <a:schemeClr val="tx1"/>
                </a:solidFill>
              </a:rPr>
              <a:t>to much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time</a:t>
            </a:r>
            <a:r>
              <a:rPr lang="en-US" sz="2400" dirty="0">
                <a:solidFill>
                  <a:schemeClr val="tx1"/>
                </a:solidFill>
              </a:rPr>
              <a:t> on it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Keep clean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easy to understand </a:t>
            </a:r>
            <a:r>
              <a:rPr lang="en-US" sz="2400" dirty="0">
                <a:solidFill>
                  <a:schemeClr val="tx1"/>
                </a:solidFill>
              </a:rPr>
              <a:t>for another developers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48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862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8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works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simple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8" y="1297507"/>
            <a:ext cx="3941602" cy="514660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45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Make it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faster</a:t>
            </a:r>
            <a:r>
              <a:rPr lang="en-US" sz="4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61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What kind of optimizations techniques do I know?</a:t>
            </a:r>
          </a:p>
        </p:txBody>
      </p:sp>
      <p:pic>
        <p:nvPicPr>
          <p:cNvPr id="9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19" y="2271495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14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nalezione obrazy dla zapytania minion ar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432" y="0"/>
            <a:ext cx="12267431" cy="853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8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82158"/>
              </p:ext>
            </p:extLst>
          </p:nvPr>
        </p:nvGraphicFramePr>
        <p:xfrm>
          <a:off x="1572862" y="1451109"/>
          <a:ext cx="9567950" cy="2550212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 smtClean="0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2712683" y="4118789"/>
            <a:ext cx="70910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 smtClean="0"/>
              <a:t>The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duration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>
                <a:solidFill>
                  <a:schemeClr val="accent1"/>
                </a:solidFill>
              </a:rPr>
              <a:t>indistinguishable</a:t>
            </a:r>
            <a:r>
              <a:rPr lang="pl-PL" sz="3200" dirty="0"/>
              <a:t> </a:t>
            </a:r>
            <a:r>
              <a:rPr lang="pl-PL" sz="3200" dirty="0">
                <a:solidFill>
                  <a:schemeClr val="accent1"/>
                </a:solidFill>
              </a:rPr>
              <a:t>from</a:t>
            </a:r>
            <a:r>
              <a:rPr lang="pl-PL" sz="3200" dirty="0"/>
              <a:t> the </a:t>
            </a:r>
            <a:r>
              <a:rPr lang="pl-PL" sz="3200" dirty="0" err="1">
                <a:solidFill>
                  <a:schemeClr val="accent1"/>
                </a:solidFill>
              </a:rPr>
              <a:t>empty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 smtClean="0">
                <a:solidFill>
                  <a:schemeClr val="accent1"/>
                </a:solidFill>
              </a:rPr>
              <a:t>duration</a:t>
            </a:r>
            <a:r>
              <a:rPr lang="en-GB" sz="3200" dirty="0" smtClean="0">
                <a:solidFill>
                  <a:schemeClr val="accent1"/>
                </a:solidFill>
              </a:rPr>
              <a:t/>
            </a:r>
            <a:br>
              <a:rPr lang="en-GB" sz="3200" dirty="0" smtClean="0">
                <a:solidFill>
                  <a:schemeClr val="accent1"/>
                </a:solidFill>
              </a:rPr>
            </a:br>
            <a:endParaRPr lang="en-GB" sz="3200" dirty="0" smtClean="0">
              <a:solidFill>
                <a:schemeClr val="accent1"/>
              </a:solidFill>
            </a:endParaRPr>
          </a:p>
          <a:p>
            <a:pPr algn="ctr"/>
            <a:r>
              <a:rPr lang="en-GB" sz="3200" dirty="0" smtClean="0"/>
              <a:t>Requires </a:t>
            </a:r>
            <a:r>
              <a:rPr lang="en-GB" sz="3200" dirty="0" err="1" smtClean="0"/>
              <a:t>Benchmarkdotnet</a:t>
            </a:r>
            <a:r>
              <a:rPr lang="en-GB" sz="3200" dirty="0"/>
              <a:t> </a:t>
            </a:r>
            <a:r>
              <a:rPr lang="en-GB" sz="3200" dirty="0" smtClean="0"/>
              <a:t>v0.11.2+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11784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min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49" y="211756"/>
            <a:ext cx="9525000" cy="637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/>
          <p:cNvSpPr txBox="1"/>
          <p:nvPr/>
        </p:nvSpPr>
        <p:spPr>
          <a:xfrm>
            <a:off x="6256422" y="3696101"/>
            <a:ext cx="5207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THREADS</a:t>
            </a:r>
          </a:p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!!!</a:t>
            </a:r>
            <a:endParaRPr lang="pl-PL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26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Task.Run(()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(()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8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5677230"/>
              </p:ext>
            </p:extLst>
          </p:nvPr>
        </p:nvGraphicFramePr>
        <p:xfrm>
          <a:off x="937013" y="1263768"/>
          <a:ext cx="5184476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152034"/>
              </p:ext>
            </p:extLst>
          </p:nvPr>
        </p:nvGraphicFramePr>
        <p:xfrm>
          <a:off x="6121489" y="1263768"/>
          <a:ext cx="5756833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48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6420052" y="1857675"/>
            <a:ext cx="5207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LESS THREADS</a:t>
            </a:r>
          </a:p>
        </p:txBody>
      </p:sp>
      <p:pic>
        <p:nvPicPr>
          <p:cNvPr id="2060" name="Picture 12" descr="Znalezione obrazy dla zapytania minion 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982" y="223520"/>
            <a:ext cx="5427138" cy="649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0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31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5954344"/>
              </p:ext>
            </p:extLst>
          </p:nvPr>
        </p:nvGraphicFramePr>
        <p:xfrm>
          <a:off x="934558" y="0"/>
          <a:ext cx="10952642" cy="6488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77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3786432"/>
              </p:ext>
            </p:extLst>
          </p:nvPr>
        </p:nvGraphicFramePr>
        <p:xfrm>
          <a:off x="1050665" y="123160"/>
          <a:ext cx="10740842" cy="6365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1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Znalezione obrazy dla zapytania minion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72" y="186728"/>
            <a:ext cx="3964038" cy="653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6420052" y="1857675"/>
            <a:ext cx="5207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IF STATEMENT</a:t>
            </a:r>
          </a:p>
        </p:txBody>
      </p:sp>
    </p:spTree>
    <p:extLst>
      <p:ext uri="{BB962C8B-B14F-4D97-AF65-F5344CB8AC3E}">
        <p14:creationId xmlns:p14="http://schemas.microsoft.com/office/powerpoint/2010/main" val="416286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1238449" y="767418"/>
            <a:ext cx="98594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Fib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GB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goldenNumber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18;</a:t>
            </a:r>
          </a:p>
          <a:p>
            <a:r>
              <a:rPr lang="pt-BR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n &lt; goldenNumber ? Recursive(n) : RecursiveTPLStart(n);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911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5994400" y="2844800"/>
            <a:ext cx="7066190" cy="2936240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 smtClean="0">
                <a:solidFill>
                  <a:schemeClr val="tx1"/>
                </a:solidFill>
              </a:rPr>
              <a:t>Let’s debug it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5122" name="Picture 2" descr="Znalezione obrazy dla zapytania minion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95" y="40640"/>
            <a:ext cx="5584825" cy="692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6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75988" y="1051954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AddAndSubtract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+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-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-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63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2270025"/>
            <a:ext cx="10178322" cy="2578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Recursive(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Calculating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Fibonacci for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{n}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27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400" dirty="0"/>
              <a:t>Calculating Fibonacci for 5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7030A0"/>
                </a:solidFill>
              </a:rPr>
              <a:t>4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pl-PL" sz="2400" dirty="0">
              <a:solidFill>
                <a:srgbClr val="FF0000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55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5762077" y="2538665"/>
            <a:ext cx="5220350" cy="1725327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 err="1" smtClean="0">
                <a:solidFill>
                  <a:schemeClr val="accent1"/>
                </a:solidFill>
              </a:rPr>
              <a:t>Algoritms</a:t>
            </a:r>
            <a:r>
              <a:rPr lang="en-US" sz="4800" dirty="0" smtClean="0">
                <a:solidFill>
                  <a:schemeClr val="tx1"/>
                </a:solidFill>
              </a:rPr>
              <a:t> and </a:t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accent1"/>
                </a:solidFill>
              </a:rPr>
              <a:t>data structures</a:t>
            </a:r>
            <a:endParaRPr lang="en-US" sz="4800" dirty="0">
              <a:solidFill>
                <a:schemeClr val="accent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6146" name="Picture 2" descr="Znalezione obrazy dla zapytania minion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11" y="87325"/>
            <a:ext cx="4684146" cy="723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1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It is an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optimization technique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used primarily to speed up computer programs by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storing the results of expensive function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calls and returning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cached result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when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same inputs occur again</a:t>
            </a:r>
            <a:endParaRPr lang="pl-PL" sz="2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623044"/>
            <a:ext cx="10178322" cy="3509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[0]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[1]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4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results)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n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[n - 1];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75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1" name="Wykres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9633540"/>
              </p:ext>
            </p:extLst>
          </p:nvPr>
        </p:nvGraphicFramePr>
        <p:xfrm>
          <a:off x="1405467" y="279400"/>
          <a:ext cx="10198100" cy="611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68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2870954"/>
              </p:ext>
            </p:extLst>
          </p:nvPr>
        </p:nvGraphicFramePr>
        <p:xfrm>
          <a:off x="1257301" y="368299"/>
          <a:ext cx="9872132" cy="5923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27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6490387" y="2230657"/>
            <a:ext cx="5701613" cy="3034362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WHAT WE </a:t>
            </a:r>
            <a:r>
              <a:rPr lang="en-US" sz="4800" dirty="0" smtClean="0">
                <a:solidFill>
                  <a:schemeClr val="tx1"/>
                </a:solidFill>
              </a:rPr>
              <a:t/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MISSED</a:t>
            </a:r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7170" name="Picture 2" descr="Znalezione obrazy dla zapytania minion s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76" y="0"/>
            <a:ext cx="4704835" cy="673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3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25798" y="769029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1, b = 1;</a:t>
            </a:r>
          </a:p>
          <a:p>
            <a:pPr marL="0" indent="0">
              <a:buNone/>
            </a:pP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2; i &lt; n; i++)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temp = a +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a =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b = temp;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3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962838"/>
              </p:ext>
            </p:extLst>
          </p:nvPr>
        </p:nvGraphicFramePr>
        <p:xfrm>
          <a:off x="1572862" y="1451109"/>
          <a:ext cx="9567950" cy="3517389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/>
                        <a:t>AddAndSubtract</a:t>
                      </a:r>
                      <a:endParaRPr lang="pl-PL" sz="20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2.8454 ns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0.0691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0.0646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2.8798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79450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31656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4993116"/>
              </p:ext>
            </p:extLst>
          </p:nvPr>
        </p:nvGraphicFramePr>
        <p:xfrm>
          <a:off x="914400" y="285187"/>
          <a:ext cx="10339136" cy="6203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64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947543"/>
              </p:ext>
            </p:extLst>
          </p:nvPr>
        </p:nvGraphicFramePr>
        <p:xfrm>
          <a:off x="1028700" y="139700"/>
          <a:ext cx="10581613" cy="6348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96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before</a:t>
            </a:r>
            <a:r>
              <a:rPr lang="en-GB" dirty="0"/>
              <a:t> doing 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optimizations</a:t>
            </a:r>
            <a:b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 smtClean="0"/>
              <a:t>Make sure that current solution still fits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68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We should always validate our performance improvements by measurement</a:t>
            </a:r>
          </a:p>
          <a:p>
            <a:r>
              <a:rPr lang="en-GB" dirty="0" smtClean="0"/>
              <a:t>Releasing product in debug sounds funny, but there are real cases where by mistake debug code was shipped to the clients</a:t>
            </a:r>
          </a:p>
          <a:p>
            <a:r>
              <a:rPr lang="en-GB" dirty="0" smtClean="0"/>
              <a:t>Tiered compilation is new in .NET world and </a:t>
            </a:r>
            <a:r>
              <a:rPr lang="en-GB" dirty="0"/>
              <a:t>we need </a:t>
            </a:r>
            <a:r>
              <a:rPr lang="en-GB" dirty="0" smtClean="0"/>
              <a:t>get </a:t>
            </a:r>
            <a:r>
              <a:rPr lang="en-GB" dirty="0"/>
              <a:t>used to </a:t>
            </a:r>
            <a:r>
              <a:rPr lang="en-GB" dirty="0" smtClean="0"/>
              <a:t>it. It is a good idea to disable </a:t>
            </a:r>
            <a:r>
              <a:rPr lang="en-GB" dirty="0" err="1" smtClean="0"/>
              <a:t>tierec</a:t>
            </a:r>
            <a:r>
              <a:rPr lang="en-GB" dirty="0" smtClean="0"/>
              <a:t> compilation for profiling and benchmarking or get code warm</a:t>
            </a:r>
          </a:p>
          <a:p>
            <a:r>
              <a:rPr lang="en-GB" dirty="0" smtClean="0"/>
              <a:t>Reading documentation and API notes may give you easy performance boost, for example by making </a:t>
            </a:r>
            <a:r>
              <a:rPr lang="en-GB" dirty="0" err="1" smtClean="0"/>
              <a:t>CosmosDB</a:t>
            </a:r>
            <a:r>
              <a:rPr lang="en-GB" dirty="0" smtClean="0"/>
              <a:t> client singleton with Direct connection or using </a:t>
            </a:r>
            <a:r>
              <a:rPr lang="pl-PL" dirty="0" err="1"/>
              <a:t>HttpCompletionOption</a:t>
            </a:r>
            <a:endParaRPr lang="en-GB" dirty="0" smtClean="0"/>
          </a:p>
          <a:p>
            <a:r>
              <a:rPr lang="en-GB" dirty="0" smtClean="0"/>
              <a:t>ETW event a</a:t>
            </a:r>
            <a:r>
              <a:rPr lang="en-US" dirty="0" smtClean="0"/>
              <a:t>re </a:t>
            </a:r>
            <a:r>
              <a:rPr lang="en-US" dirty="0"/>
              <a:t>a great collection of knowledge about our </a:t>
            </a:r>
            <a:r>
              <a:rPr lang="en-US" dirty="0" smtClean="0"/>
              <a:t>application, for example about </a:t>
            </a:r>
            <a:r>
              <a:rPr lang="en-US" dirty="0" err="1" smtClean="0"/>
              <a:t>ArrayPool</a:t>
            </a:r>
            <a:r>
              <a:rPr lang="en-US" dirty="0" smtClean="0"/>
              <a:t> usage</a:t>
            </a:r>
          </a:p>
          <a:p>
            <a:r>
              <a:rPr lang="en-US" dirty="0" smtClean="0"/>
              <a:t>Before doing code optimizations we should understand how it is used</a:t>
            </a:r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2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Konrad </a:t>
            </a:r>
            <a:r>
              <a:rPr lang="en-GB" dirty="0" err="1" smtClean="0"/>
              <a:t>Kokosa</a:t>
            </a:r>
            <a:r>
              <a:rPr lang="en-GB" dirty="0" smtClean="0"/>
              <a:t> - </a:t>
            </a:r>
            <a:r>
              <a:rPr lang="pl-PL" dirty="0"/>
              <a:t>Pro .NET Memory </a:t>
            </a:r>
            <a:r>
              <a:rPr lang="pl-PL" dirty="0" smtClean="0"/>
              <a:t>Management</a:t>
            </a:r>
            <a:r>
              <a:rPr lang="en-GB" dirty="0"/>
              <a:t>, </a:t>
            </a:r>
            <a:r>
              <a:rPr lang="en-GB" dirty="0">
                <a:hlinkClick r:id="rId2"/>
              </a:rPr>
              <a:t>https://prodotnetmemory.com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r>
              <a:rPr lang="en-US" dirty="0"/>
              <a:t>Andrey </a:t>
            </a:r>
            <a:r>
              <a:rPr lang="en-US" dirty="0" err="1"/>
              <a:t>Akinshin</a:t>
            </a:r>
            <a:r>
              <a:rPr lang="en-US" dirty="0"/>
              <a:t> - Pro .NET </a:t>
            </a:r>
            <a:r>
              <a:rPr lang="en-US" dirty="0" smtClean="0"/>
              <a:t>Benchmarking, </a:t>
            </a:r>
            <a:r>
              <a:rPr lang="pl-PL" dirty="0">
                <a:hlinkClick r:id="rId3"/>
              </a:rPr>
              <a:t>https://www.apress.com/gp/book/9781484249406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https</a:t>
            </a:r>
            <a:r>
              <a:rPr lang="en-GB" dirty="0">
                <a:hlinkClick r:id="rId4"/>
              </a:rPr>
              <a:t>://docs.microsoft.com/en-us/azure/cosmos-db/performance-tips</a:t>
            </a:r>
            <a:endParaRPr lang="en-GB" dirty="0"/>
          </a:p>
          <a:p>
            <a:r>
              <a:rPr lang="en-GB" dirty="0">
                <a:hlinkClick r:id="rId5"/>
              </a:rPr>
              <a:t>https://</a:t>
            </a:r>
            <a:r>
              <a:rPr lang="en-GB" dirty="0" smtClean="0">
                <a:hlinkClick r:id="rId5"/>
              </a:rPr>
              <a:t>docs.microsoft.com/en-us/azure/cosmos-db/sql-api-sql-query-metrics</a:t>
            </a:r>
            <a:r>
              <a:rPr lang="en-GB" dirty="0" smtClean="0">
                <a:hlinkClick r:id="rId6"/>
              </a:rPr>
              <a:t>http</a:t>
            </a:r>
            <a:r>
              <a:rPr lang="en-GB" dirty="0">
                <a:hlinkClick r:id="rId6"/>
              </a:rPr>
              <a:t>://</a:t>
            </a:r>
            <a:r>
              <a:rPr lang="en-GB" dirty="0" smtClean="0">
                <a:hlinkClick r:id="rId6"/>
              </a:rPr>
              <a:t>www.tugberkugurlu.com/archive/efficiently-streaming-large-http-responses-with-httpclient</a:t>
            </a:r>
            <a:endParaRPr lang="en-GB" dirty="0" smtClean="0"/>
          </a:p>
          <a:p>
            <a:r>
              <a:rPr lang="en-GB" dirty="0">
                <a:hlinkClick r:id="rId7"/>
              </a:rPr>
              <a:t>https://</a:t>
            </a:r>
            <a:r>
              <a:rPr lang="en-GB" dirty="0" smtClean="0">
                <a:hlinkClick r:id="rId7"/>
              </a:rPr>
              <a:t>github.com/davidfowl/AspNetCoreDiagnosticScenarios</a:t>
            </a:r>
            <a:endParaRPr lang="en-GB" dirty="0" smtClean="0"/>
          </a:p>
          <a:p>
            <a:r>
              <a:rPr lang="pl-PL" dirty="0">
                <a:hlinkClick r:id="rId8"/>
              </a:rPr>
              <a:t>https://wojciechnagorski.com/2018/12/how-i-improved-the-yamldotnet-performance-by-370/</a:t>
            </a:r>
            <a:endParaRPr lang="en-GB" dirty="0" smtClean="0"/>
          </a:p>
          <a:p>
            <a:r>
              <a:rPr lang="en-GB" dirty="0">
                <a:hlinkClick r:id="rId9"/>
              </a:rPr>
              <a:t>https://</a:t>
            </a:r>
            <a:r>
              <a:rPr lang="en-GB" dirty="0" smtClean="0">
                <a:hlinkClick r:id="rId9"/>
              </a:rPr>
              <a:t>github.com/aaubry/YamlDotNet/pull/356</a:t>
            </a: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11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11" y="108044"/>
            <a:ext cx="4519603" cy="4576098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1269241" y="4684142"/>
            <a:ext cx="92803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Open Sans"/>
              </a:rPr>
              <a:t>Premium .NET Conference with top class speakers</a:t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/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>Warsaw, Poland</a:t>
            </a:r>
            <a:endParaRPr lang="en-US" sz="2400" b="1" dirty="0">
              <a:latin typeface="Open Sans"/>
            </a:endParaRPr>
          </a:p>
          <a:p>
            <a:pPr algn="ctr"/>
            <a:r>
              <a:rPr lang="en-US" sz="2400" b="1" dirty="0" smtClean="0">
                <a:latin typeface="Open Sans"/>
              </a:rPr>
              <a:t>dotnetos.org</a:t>
            </a:r>
            <a:endParaRPr lang="en-US" sz="2400" b="1" dirty="0">
              <a:latin typeface="Open Sans"/>
            </a:endParaRPr>
          </a:p>
          <a:p>
            <a:pPr algn="ctr"/>
            <a:endParaRPr lang="en-US" sz="2400" b="1" dirty="0" smtClean="0">
              <a:latin typeface="Open Sans"/>
            </a:endParaRPr>
          </a:p>
          <a:p>
            <a:r>
              <a:rPr lang="en-US" sz="2400" dirty="0">
                <a:latin typeface="Open Sans"/>
              </a:rPr>
              <a:t/>
            </a:r>
            <a:br>
              <a:rPr lang="en-US" sz="2400" dirty="0">
                <a:latin typeface="Open Sans"/>
              </a:rPr>
            </a:b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91697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6169" y="460470"/>
            <a:ext cx="10066953" cy="53952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Thank you!</a:t>
            </a:r>
            <a:b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GB" sz="6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/>
                </a:solidFill>
              </a:rPr>
              <a:t>@</a:t>
            </a:r>
            <a:r>
              <a:rPr lang="en-GB" sz="3200" dirty="0" err="1">
                <a:solidFill>
                  <a:schemeClr val="tx1"/>
                </a:solidFill>
              </a:rPr>
              <a:t>lukaszpyrzyk</a:t>
            </a:r>
            <a:endParaRPr lang="en-GB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2400" dirty="0" smtClean="0">
                <a:solidFill>
                  <a:schemeClr val="tx1"/>
                </a:solidFill>
                <a:hlinkClick r:id="rId2"/>
              </a:rPr>
              <a:t>lukasz.pyrzyk@gmail.com</a:t>
            </a:r>
            <a:r>
              <a:rPr lang="en-GB" sz="2400" dirty="0" smtClean="0">
                <a:solidFill>
                  <a:schemeClr val="tx1"/>
                </a:solidFill>
              </a:rPr>
              <a:t/>
            </a:r>
            <a:br>
              <a:rPr lang="en-GB" sz="2400" dirty="0" smtClean="0">
                <a:solidFill>
                  <a:schemeClr val="tx1"/>
                </a:solidFill>
              </a:rPr>
            </a:br>
            <a:r>
              <a:rPr lang="en-GB" sz="2400" dirty="0">
                <a:hlinkClick r:id="rId3"/>
              </a:rPr>
              <a:t>https://github.com/lukasz-pyrzyk/DailyPerformancePitfalls</a:t>
            </a:r>
            <a:endParaRPr lang="en-GB" sz="2400" dirty="0"/>
          </a:p>
          <a:p>
            <a:pPr marL="0" indent="0" algn="ctr">
              <a:buNone/>
            </a:pPr>
            <a:r>
              <a:rPr lang="en-GB" sz="3200" dirty="0" smtClean="0">
                <a:solidFill>
                  <a:schemeClr val="tx1"/>
                </a:solidFill>
              </a:rPr>
              <a:t/>
            </a:r>
            <a:br>
              <a:rPr lang="en-GB" sz="3200" dirty="0" smtClean="0">
                <a:solidFill>
                  <a:schemeClr val="tx1"/>
                </a:solidFill>
              </a:rPr>
            </a:br>
            <a:endParaRPr lang="pl-PL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832071"/>
              </p:ext>
            </p:extLst>
          </p:nvPr>
        </p:nvGraphicFramePr>
        <p:xfrm>
          <a:off x="1715645" y="194874"/>
          <a:ext cx="9317118" cy="6280876"/>
        </p:xfrm>
        <a:graphic>
          <a:graphicData uri="http://schemas.openxmlformats.org/drawingml/2006/table">
            <a:tbl>
              <a:tblPr/>
              <a:tblGrid>
                <a:gridCol w="1552853">
                  <a:extLst>
                    <a:ext uri="{9D8B030D-6E8A-4147-A177-3AD203B41FA5}">
                      <a16:colId xmlns:a16="http://schemas.microsoft.com/office/drawing/2014/main" val="2907606472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1340349194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415474959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373843590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296454544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916552174"/>
                    </a:ext>
                  </a:extLst>
                </a:gridCol>
              </a:tblGrid>
              <a:tr h="504724"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Method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Runtime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 err="1">
                          <a:effectLst/>
                        </a:rPr>
                        <a:t>Mean</a:t>
                      </a:r>
                      <a:endParaRPr lang="pl-PL" sz="20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Error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 err="1">
                          <a:effectLst/>
                        </a:rPr>
                        <a:t>StdDev</a:t>
                      </a:r>
                      <a:endParaRPr lang="pl-PL" sz="20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Median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13367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Clr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0.0022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0.0067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0.0062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20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072743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Clr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3.0518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0.0767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0.0641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3.0383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612293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effectLst/>
                        </a:rPr>
                        <a:t>Clr</a:t>
                      </a:r>
                      <a:endParaRPr lang="pl-PL" sz="20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2.9713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0.0636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effectLst/>
                        </a:rPr>
                        <a:t>0.0594 </a:t>
                      </a:r>
                      <a:r>
                        <a:rPr lang="pl-PL" sz="2000" dirty="0" err="1">
                          <a:effectLst/>
                        </a:rPr>
                        <a:t>ns</a:t>
                      </a:r>
                      <a:endParaRPr lang="pl-PL" sz="20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2.9579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540009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Core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0.0199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0.0264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0.0418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20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789327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effectLst/>
                        </a:rPr>
                        <a:t>3.0355 </a:t>
                      </a:r>
                      <a:r>
                        <a:rPr lang="pl-PL" sz="2000" dirty="0" err="1">
                          <a:effectLst/>
                        </a:rPr>
                        <a:t>ns</a:t>
                      </a:r>
                      <a:endParaRPr lang="pl-PL" sz="20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0.0953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0.1135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3.0258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628676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2.8102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0.0778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0.0728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2.7733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9881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rgbClr val="FF0000"/>
                          </a:solidFill>
                          <a:effectLst/>
                        </a:rPr>
                        <a:t>TempVariable</a:t>
                      </a:r>
                      <a:endParaRPr lang="pl-PL" sz="20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rgbClr val="FF0000"/>
                          </a:solidFill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rgbClr val="FF0000"/>
                          </a:solidFill>
                          <a:effectLst/>
                        </a:rPr>
                        <a:t>0.4762 </a:t>
                      </a:r>
                      <a:r>
                        <a:rPr lang="pl-PL" sz="20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rgbClr val="FF0000"/>
                          </a:solidFill>
                          <a:effectLst/>
                        </a:rPr>
                        <a:t>0.0937 </a:t>
                      </a:r>
                      <a:r>
                        <a:rPr lang="pl-PL" sz="20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rgbClr val="FF0000"/>
                          </a:solidFill>
                          <a:effectLst/>
                        </a:rPr>
                        <a:t>0.2704 </a:t>
                      </a:r>
                      <a:r>
                        <a:rPr lang="pl-PL" sz="20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solidFill>
                            <a:srgbClr val="FF0000"/>
                          </a:solidFill>
                          <a:effectLst/>
                        </a:rPr>
                        <a:t>0.3619 </a:t>
                      </a:r>
                      <a:r>
                        <a:rPr lang="pl-PL" sz="2000" b="1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20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02916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2.9212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0.1042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0.1115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2.8869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596834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2.8912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0.0686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0.0573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2.8840 </a:t>
                      </a:r>
                      <a:r>
                        <a:rPr lang="pl-PL" sz="2000" b="1" dirty="0" err="1">
                          <a:effectLst/>
                        </a:rPr>
                        <a:t>ns</a:t>
                      </a:r>
                      <a:endParaRPr lang="pl-PL" sz="20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9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5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AutoShape 2" descr="Znalezione obrazy dla zapytania going 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03419" y="1018680"/>
            <a:ext cx="10178322" cy="3907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XOR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86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4790" y="992802"/>
            <a:ext cx="10178322" cy="3863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Temp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temp = x;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x = y;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y = temp;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89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Benchmarking….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79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Łukasz </a:t>
            </a:r>
            <a:r>
              <a:rPr lang="en-GB" dirty="0" err="1"/>
              <a:t>pyrzyk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/>
              <a:t>Works remotely from </a:t>
            </a:r>
            <a:r>
              <a:rPr lang="en-US" sz="2400" dirty="0" smtClean="0"/>
              <a:t>Wroclaw</a:t>
            </a:r>
          </a:p>
          <a:p>
            <a:pPr fontAlgn="base"/>
            <a:r>
              <a:rPr lang="en-US" sz="2400" dirty="0" smtClean="0"/>
              <a:t>Co-founder </a:t>
            </a:r>
            <a:r>
              <a:rPr lang="en-US" sz="2400" dirty="0"/>
              <a:t>of </a:t>
            </a:r>
            <a:r>
              <a:rPr lang="en-US" sz="2400" dirty="0" err="1" smtClean="0"/>
              <a:t>Dotnetos</a:t>
            </a:r>
            <a:endParaRPr lang="en-US" sz="2400" dirty="0" smtClean="0"/>
          </a:p>
          <a:p>
            <a:pPr fontAlgn="base"/>
            <a:r>
              <a:rPr lang="en-US" sz="2400" dirty="0" smtClean="0"/>
              <a:t>Senior </a:t>
            </a:r>
            <a:r>
              <a:rPr lang="en-US" sz="2400" dirty="0"/>
              <a:t>Full Stack Cloud Developer at </a:t>
            </a:r>
            <a:r>
              <a:rPr lang="en-US" sz="2400" dirty="0" err="1" smtClean="0"/>
              <a:t>Sonova</a:t>
            </a:r>
            <a:r>
              <a:rPr lang="en-US" sz="2400" dirty="0" smtClean="0"/>
              <a:t>/JCommerce​</a:t>
            </a:r>
            <a:endParaRPr lang="en-US" sz="2400" dirty="0"/>
          </a:p>
          <a:p>
            <a:pPr fontAlgn="base"/>
            <a:r>
              <a:rPr lang="en-US" sz="2400" dirty="0" smtClean="0"/>
              <a:t>Tweets </a:t>
            </a:r>
            <a:r>
              <a:rPr lang="en-US" sz="2400" dirty="0"/>
              <a:t>as @</a:t>
            </a:r>
            <a:r>
              <a:rPr lang="en-US" sz="2400" dirty="0" smtClean="0"/>
              <a:t>lukaszpyrzyk</a:t>
            </a:r>
          </a:p>
          <a:p>
            <a:pPr fontAlgn="base"/>
            <a:endParaRPr lang="en-US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61" y="1314882"/>
            <a:ext cx="12188825" cy="56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</a:t>
            </a:r>
            <a:r>
              <a:rPr lang="en-GB" dirty="0"/>
              <a:t>is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</a:t>
            </a:r>
            <a:r>
              <a:rPr lang="en-GB" dirty="0" smtClean="0"/>
              <a:t>!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82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FF0000"/>
                </a:solidFill>
              </a:rPr>
              <a:t>Debug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30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9119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0588" cy="685800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accent4"/>
                </a:solidFill>
              </a:rPr>
              <a:t>Release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8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0195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44" y="176463"/>
            <a:ext cx="10758699" cy="60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8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#2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Releasing product in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debug mode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09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1026" name="Picture 2" descr="sorry season 2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431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>YAML</a:t>
            </a:r>
            <a:br>
              <a:rPr lang="en-GB" dirty="0" smtClean="0">
                <a:latin typeface="Gill Sans MT (Tekst podstawowy)"/>
              </a:rPr>
            </a:br>
            <a:r>
              <a:rPr lang="en-GB" dirty="0">
                <a:latin typeface="Gill Sans MT (Tekst podstawowy)"/>
              </a:rPr>
              <a:t/>
            </a:r>
            <a:br>
              <a:rPr lang="en-GB" dirty="0">
                <a:latin typeface="Gill Sans MT (Tekst podstawowy)"/>
              </a:rPr>
            </a:br>
            <a:endParaRPr lang="pl-PL" dirty="0">
              <a:solidFill>
                <a:schemeClr val="accent1"/>
              </a:solidFill>
              <a:latin typeface="Gill Sans MT (Tekst podstawowy)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3774976" y="3298122"/>
            <a:ext cx="51317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/>
              <a:t>YAML</a:t>
            </a:r>
            <a:r>
              <a:rPr lang="en-GB" sz="6000" dirty="0">
                <a:solidFill>
                  <a:schemeClr val="accent1"/>
                </a:solidFill>
              </a:rPr>
              <a:t>DOTNET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7434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Previous </a:t>
            </a:r>
            <a:r>
              <a:rPr lang="en-GB" sz="4900" dirty="0" err="1" smtClean="0"/>
              <a:t>yamldotnet</a:t>
            </a:r>
            <a:r>
              <a:rPr lang="en-GB" sz="4900" dirty="0" smtClean="0"/>
              <a:t> benchmarks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test 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tests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{1}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adapterName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test.GetType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// warmup</a:t>
            </a:r>
            <a:endParaRPr lang="pl-PL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Stopwatch.IsHighResolution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Console.Error.WriteLine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"Stopwatch is not high resolution!"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Stopwatch.StartNew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; ++i)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timer.Elapsed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duration.TotalMilliseconds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50791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4325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err="1" smtClean="0"/>
              <a:t>Attemp</a:t>
            </a:r>
            <a:r>
              <a:rPr lang="en-GB" sz="4900" dirty="0" smtClean="0"/>
              <a:t> with </a:t>
            </a:r>
            <a:r>
              <a:rPr lang="en-GB" sz="4900" dirty="0" err="1" smtClean="0"/>
              <a:t>benchmarkdotnet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MemoryDiagnoser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ReceiptTest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_receipt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_buffer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SerializerBuilder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CamelCaseNamingConvention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Benchmark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serializer.Serialize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receipt.Graph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86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/>
          <p:cNvSpPr>
            <a:spLocks noGrp="1"/>
          </p:cNvSpPr>
          <p:nvPr>
            <p:ph idx="1"/>
          </p:nvPr>
        </p:nvSpPr>
        <p:spPr>
          <a:xfrm>
            <a:off x="1335568" y="717259"/>
            <a:ext cx="101783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b="1" dirty="0" err="1" smtClean="0"/>
              <a:t>dotnet</a:t>
            </a:r>
            <a:r>
              <a:rPr lang="en-GB" sz="3200" b="1" dirty="0" smtClean="0"/>
              <a:t> run –c Release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pl-PL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Validating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Assembly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YamlDotNet.PerformanceTests.vlatest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which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defines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references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non-</a:t>
            </a:r>
            <a:r>
              <a:rPr lang="pl-PL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optimized</a:t>
            </a:r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YamlDotNet</a:t>
            </a:r>
            <a:endParaRPr lang="pl-PL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you own this dependency, please, build it in RELEASE.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you don't, you can create custom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config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with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DontFailOnError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to disable our custom policy and allow this benchmark to run.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11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641108"/>
            <a:ext cx="10178322" cy="4134050"/>
          </a:xfrm>
        </p:spPr>
        <p:txBody>
          <a:bodyPr>
            <a:normAutofit/>
          </a:bodyPr>
          <a:lstStyle/>
          <a:p>
            <a:r>
              <a:rPr lang="en-GB" dirty="0" smtClean="0"/>
              <a:t>Assuming performance improvement by looking at code which may look faster</a:t>
            </a:r>
            <a:endParaRPr lang="en-GB" dirty="0"/>
          </a:p>
          <a:p>
            <a:r>
              <a:rPr lang="en-GB" dirty="0" smtClean="0"/>
              <a:t>Decompiling our code with Sharplab.io to understand how optimizer can predict our ideas</a:t>
            </a:r>
          </a:p>
          <a:p>
            <a:r>
              <a:rPr lang="en-GB" dirty="0" smtClean="0"/>
              <a:t>Story of the releasing product in debug mode</a:t>
            </a:r>
          </a:p>
          <a:p>
            <a:r>
              <a:rPr lang="en-GB" dirty="0" smtClean="0"/>
              <a:t>Relying on the debug code behaviours and object state</a:t>
            </a:r>
            <a:endParaRPr lang="en-GB" dirty="0"/>
          </a:p>
          <a:p>
            <a:r>
              <a:rPr lang="en-GB" dirty="0" smtClean="0"/>
              <a:t>Surprising behaviours of tiered compilation</a:t>
            </a:r>
          </a:p>
          <a:p>
            <a:r>
              <a:rPr lang="en-GB" dirty="0"/>
              <a:t>Steaming network data with ASP.NET</a:t>
            </a:r>
          </a:p>
          <a:p>
            <a:r>
              <a:rPr lang="en-GB" dirty="0" smtClean="0"/>
              <a:t>Optimizing code with </a:t>
            </a:r>
            <a:r>
              <a:rPr lang="en-GB" dirty="0" err="1" smtClean="0"/>
              <a:t>ArrayPool</a:t>
            </a:r>
            <a:r>
              <a:rPr lang="en-GB" dirty="0" smtClean="0"/>
              <a:t> and ETW events</a:t>
            </a:r>
          </a:p>
          <a:p>
            <a:r>
              <a:rPr lang="en-GB" dirty="0" smtClean="0"/>
              <a:t>Simple, </a:t>
            </a:r>
            <a:r>
              <a:rPr lang="en-GB" dirty="0"/>
              <a:t>but valuable </a:t>
            </a:r>
            <a:r>
              <a:rPr lang="en-GB" dirty="0" smtClean="0"/>
              <a:t>optimization of the </a:t>
            </a:r>
            <a:r>
              <a:rPr lang="en-GB" dirty="0" err="1" smtClean="0"/>
              <a:t>CosmosDB</a:t>
            </a:r>
            <a:r>
              <a:rPr lang="en-GB" dirty="0" smtClean="0"/>
              <a:t> which come from documentation</a:t>
            </a:r>
          </a:p>
          <a:p>
            <a:r>
              <a:rPr lang="en-GB" dirty="0" smtClean="0"/>
              <a:t>Pitfalls of optimizing code without taking </a:t>
            </a:r>
            <a:r>
              <a:rPr lang="en-GB" dirty="0"/>
              <a:t>a wider perspective </a:t>
            </a:r>
            <a:r>
              <a:rPr lang="en-GB" dirty="0" smtClean="0"/>
              <a:t>on the problem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967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731588" y="1778583"/>
            <a:ext cx="5786685" cy="38869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New </a:t>
            </a:r>
            <a:r>
              <a:rPr lang="en-GB" dirty="0" err="1" smtClean="0"/>
              <a:t>csproj</a:t>
            </a:r>
            <a:r>
              <a:rPr lang="en-GB" dirty="0" smtClean="0"/>
              <a:t> format doesn’t have the same behaviour as the old one. Configurations like </a:t>
            </a:r>
            <a:br>
              <a:rPr lang="en-GB" dirty="0" smtClean="0"/>
            </a:br>
            <a:r>
              <a:rPr lang="en-GB" b="1" dirty="0" smtClean="0">
                <a:solidFill>
                  <a:srgbClr val="FF0000"/>
                </a:solidFill>
              </a:rPr>
              <a:t>Release-*</a:t>
            </a:r>
            <a:r>
              <a:rPr lang="en-GB" dirty="0" smtClean="0">
                <a:solidFill>
                  <a:srgbClr val="FF0000"/>
                </a:solidFill>
              </a:rPr>
              <a:t> don’t inherit from </a:t>
            </a:r>
            <a:r>
              <a:rPr lang="en-GB" b="1" dirty="0" smtClean="0">
                <a:solidFill>
                  <a:srgbClr val="FF0000"/>
                </a:solidFill>
              </a:rPr>
              <a:t>Release</a:t>
            </a:r>
            <a:r>
              <a:rPr lang="en-GB" dirty="0" smtClean="0">
                <a:solidFill>
                  <a:srgbClr val="FF0000"/>
                </a:solidFill>
              </a:rPr>
              <a:t> configuration.</a:t>
            </a:r>
            <a:endParaRPr lang="pl-PL" dirty="0">
              <a:solidFill>
                <a:srgbClr val="FF0000"/>
              </a:solidFill>
            </a:endParaRPr>
          </a:p>
        </p:txBody>
      </p:sp>
      <p:pic>
        <p:nvPicPr>
          <p:cNvPr id="4" name="Picture 4" descr="YamlDotNet configu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778583"/>
            <a:ext cx="4215090" cy="388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9165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Condition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'$(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Release-Signed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' Or '$(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Release-Unsigned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"&gt;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RELEASE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;TRACE&lt;/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portable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6307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latin typeface="Consolas" panose="020B0609020204030204" pitchFamily="49" charset="0"/>
              </a:rPr>
              <a:t>-----------------------------------------------------------------------------------</a:t>
            </a:r>
            <a:endParaRPr lang="pl-PL" sz="1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        |      </a:t>
            </a:r>
            <a:r>
              <a:rPr lang="pl-PL" sz="1700" b="1" dirty="0" err="1">
                <a:latin typeface="Consolas" panose="020B0609020204030204" pitchFamily="49" charset="0"/>
              </a:rPr>
              <a:t>Mean</a:t>
            </a:r>
            <a:r>
              <a:rPr lang="pl-PL" sz="1700" dirty="0">
                <a:latin typeface="Consolas" panose="020B0609020204030204" pitchFamily="49" charset="0"/>
              </a:rPr>
              <a:t> |     Error |    </a:t>
            </a:r>
            <a:r>
              <a:rPr lang="pl-PL" sz="1700" dirty="0" err="1">
                <a:latin typeface="Consolas" panose="020B0609020204030204" pitchFamily="49" charset="0"/>
              </a:rPr>
              <a:t>StdDev</a:t>
            </a:r>
            <a:r>
              <a:rPr lang="pl-PL" sz="1700" dirty="0">
                <a:latin typeface="Consolas" panose="020B0609020204030204" pitchFamily="49" charset="0"/>
              </a:rPr>
              <a:t> |      Gen0 |      Gen1 | </a:t>
            </a:r>
            <a:r>
              <a:rPr lang="pl-PL" sz="1700" dirty="0" err="1">
                <a:latin typeface="Consolas" panose="020B0609020204030204" pitchFamily="49" charset="0"/>
              </a:rPr>
              <a:t>Allocated</a:t>
            </a:r>
            <a:r>
              <a:rPr lang="pl-PL" sz="1700" dirty="0">
                <a:latin typeface="Consolas" panose="020B0609020204030204" pitchFamily="49" charset="0"/>
              </a:rPr>
              <a:t>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-----------------------------------------------------------------------------------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v1.2.1  |  128.7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1.285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1.202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5.8594 |    0.2441 |  23.66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v2.2.0  |  240.6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3.467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3.243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18.0664 |    0.4883 |  60.03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v2.3.0  |  307.9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6.112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10.21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20.0195 |    0.4883 |  67.32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v3.8.0  |  292.2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4.225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3.952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21.4844 |    0.4883 |  70.82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v4.0.0  |  283.2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3.075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2.876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22.9492 |    0.4883 |  74.26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v5.2.1  |  </a:t>
            </a:r>
            <a:r>
              <a:rPr lang="pl-PL" sz="1700" b="1" dirty="0">
                <a:latin typeface="Consolas" panose="020B0609020204030204" pitchFamily="49" charset="0"/>
              </a:rPr>
              <a:t>539.5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5.710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5.062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8.7891 |    0.9766 |  30.82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</a:t>
            </a:r>
            <a:r>
              <a:rPr lang="pl-PL" sz="1700" dirty="0" err="1">
                <a:latin typeface="Consolas" panose="020B0609020204030204" pitchFamily="49" charset="0"/>
              </a:rPr>
              <a:t>vlatest</a:t>
            </a:r>
            <a:r>
              <a:rPr lang="pl-PL" sz="1700" dirty="0">
                <a:latin typeface="Consolas" panose="020B0609020204030204" pitchFamily="49" charset="0"/>
              </a:rPr>
              <a:t> |  </a:t>
            </a:r>
            <a:r>
              <a:rPr lang="pl-PL" sz="1700" b="1" dirty="0">
                <a:latin typeface="Consolas" panose="020B0609020204030204" pitchFamily="49" charset="0"/>
              </a:rPr>
              <a:t>145.8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1.671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1.563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8.3008 |    0.4883 |   30.7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4916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7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#3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Buffering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responses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49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Prostokąt 8"/>
          <p:cNvSpPr/>
          <p:nvPr/>
        </p:nvSpPr>
        <p:spPr>
          <a:xfrm>
            <a:off x="1366368" y="4739501"/>
            <a:ext cx="10150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https://github.com/</a:t>
            </a:r>
            <a:r>
              <a:rPr lang="pl-PL" sz="3200" dirty="0" smtClean="0"/>
              <a:t>dotnet/corefx/archive/v2.2.0-preview3.zip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9824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187451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rostokąt 6"/>
          <p:cNvSpPr/>
          <p:nvPr/>
        </p:nvSpPr>
        <p:spPr>
          <a:xfrm>
            <a:off x="3015954" y="4617396"/>
            <a:ext cx="66497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</a:t>
            </a:r>
            <a:r>
              <a:rPr lang="pl-PL" sz="3200" dirty="0" smtClean="0"/>
              <a:t>://</a:t>
            </a:r>
            <a:r>
              <a:rPr lang="en-GB" sz="3200" dirty="0" smtClean="0"/>
              <a:t>dotnet.microsoft.com</a:t>
            </a:r>
            <a:r>
              <a:rPr lang="pl-PL" sz="3200" dirty="0" smtClean="0"/>
              <a:t>/</a:t>
            </a:r>
            <a:r>
              <a:rPr lang="pl-PL" sz="3200" dirty="0" err="1" smtClean="0"/>
              <a:t>download</a:t>
            </a:r>
            <a:r>
              <a:rPr lang="pl-PL" sz="3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3027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720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54" y="73262"/>
            <a:ext cx="6058929" cy="67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WithoutBuffering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</a:t>
            </a:r>
            <a:r>
              <a:rPr lang="pl-PL" sz="20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HttpCompletionOption.ResponseHeadersRead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467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72" y="7003"/>
            <a:ext cx="11961428" cy="685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6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72" y="0"/>
            <a:ext cx="588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106643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client.Client.</a:t>
            </a:r>
            <a:r>
              <a:rPr lang="pl-PL" sz="20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GetStreamAsync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request.RequestUri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45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Relying on the </a:t>
            </a:r>
            <a:r>
              <a:rPr lang="en-GB" dirty="0" smtClean="0">
                <a:solidFill>
                  <a:schemeClr val="accent1"/>
                </a:solidFill>
              </a:rPr>
              <a:t>object state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24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803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40963" y="1350628"/>
            <a:ext cx="11031523" cy="3959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en-GB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run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Debug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[…]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debug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800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1291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18:48:56</a:t>
            </a: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34729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Eager root collection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is a </a:t>
            </a:r>
            <a:r>
              <a:rPr lang="en-GB" dirty="0" smtClean="0">
                <a:solidFill>
                  <a:schemeClr val="accent1"/>
                </a:solidFill>
              </a:rPr>
              <a:t>Just-in-time compiler optimization</a:t>
            </a:r>
            <a:r>
              <a:rPr lang="en-GB" dirty="0" smtClean="0"/>
              <a:t> which makes local references irrelevant after their last usage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828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keep alive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888910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GC.KeepAlive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42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0, 100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timer.Dispose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467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100))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480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713" y="-157163"/>
            <a:ext cx="136874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38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C# 8.0</a:t>
            </a:r>
            <a:endParaRPr lang="pl-PL" sz="13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0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9502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NullableContext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(0)]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Timer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MarshalByRefObject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IAsyncDisposable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Idisposable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&lt;summary&gt;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Releases all resources used by the current instance of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="T:System.Threading.Timer" /&gt;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&lt;/summary&gt;</a:t>
            </a:r>
            <a:endParaRPr lang="en-US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&lt;returns&gt;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A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="T:System.Threading.Tasks.ValueTask" /&gt;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that completes when all work associated with the timer has ceased.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&lt;/returns&gt;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ValueTask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DisposeAsync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5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473655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4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nalezione obrazy dla zapytania but w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12" y="-1"/>
            <a:ext cx="6822000" cy="687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52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7" y="1342239"/>
            <a:ext cx="4327322" cy="4848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chemeClr val="tx1"/>
                </a:solidFill>
                <a:latin typeface="Consolas" panose="020B0609020204030204" pitchFamily="49" charset="0"/>
              </a:rPr>
              <a:t>Timer started?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</a:t>
            </a:r>
            <a:r>
              <a:rPr lang="pl-PL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16:36:51</a:t>
            </a:r>
            <a:endParaRPr lang="en-GB" sz="24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[..]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9207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/>
                </a:solidFill>
              </a:rPr>
              <a:t/>
            </a:r>
            <a:br>
              <a:rPr lang="en-GB" sz="6000" dirty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>What?</a:t>
            </a:r>
            <a:endParaRPr lang="pl-PL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forgetting about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tiered compilation</a:t>
            </a:r>
            <a:br>
              <a:rPr lang="en-GB" dirty="0" smtClean="0">
                <a:solidFill>
                  <a:schemeClr val="accent1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94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937309"/>
              </p:ext>
            </p:extLst>
          </p:nvPr>
        </p:nvGraphicFramePr>
        <p:xfrm>
          <a:off x="1250950" y="2286000"/>
          <a:ext cx="1017905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2765572988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178905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.NET Core version</a:t>
                      </a:r>
                      <a:endParaRPr lang="pl-P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Tiered compilation</a:t>
                      </a:r>
                      <a:endParaRPr lang="pl-P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1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None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0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2.1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Optional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03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Default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808550"/>
                  </a:ext>
                </a:extLst>
              </a:tr>
            </a:tbl>
          </a:graphicData>
        </a:graphic>
      </p:graphicFrame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4028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</a:t>
            </a:r>
            <a:r>
              <a:rPr lang="en-GB" dirty="0"/>
              <a:t>#1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Assuming</a:t>
            </a:r>
            <a:r>
              <a:rPr lang="en-GB" dirty="0"/>
              <a:t> performance improvement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46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netcoreapp2.1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0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netcoreapp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16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blog.kokosa.net/image.axd?picture=%2f2018%2f12%2fgccak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9526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0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tiered compilation</a:t>
            </a:r>
            <a:r>
              <a:rPr lang="en-GB" dirty="0">
                <a:solidFill>
                  <a:schemeClr val="accent1"/>
                </a:solidFill>
              </a:rPr>
              <a:t/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accent1"/>
                </a:solidFill>
              </a:rPr>
              <a:t>can influence</a:t>
            </a:r>
            <a:r>
              <a:rPr lang="en-GB" dirty="0" smtClean="0"/>
              <a:t> the </a:t>
            </a:r>
            <a:r>
              <a:rPr lang="en-GB" dirty="0" smtClean="0">
                <a:solidFill>
                  <a:schemeClr val="accent1"/>
                </a:solidFill>
              </a:rPr>
              <a:t>profiling</a:t>
            </a:r>
            <a:r>
              <a:rPr lang="en-GB" dirty="0"/>
              <a:t> </a:t>
            </a:r>
            <a:r>
              <a:rPr lang="en-GB" dirty="0" smtClean="0"/>
              <a:t>and  </a:t>
            </a:r>
            <a:r>
              <a:rPr lang="en-GB" dirty="0" smtClean="0">
                <a:solidFill>
                  <a:schemeClr val="accent1"/>
                </a:solidFill>
              </a:rPr>
              <a:t>benchmarking</a:t>
            </a:r>
            <a:r>
              <a:rPr lang="en-GB" dirty="0" smtClean="0"/>
              <a:t> results.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It can </a:t>
            </a:r>
            <a:r>
              <a:rPr lang="en-GB" dirty="0" smtClean="0">
                <a:solidFill>
                  <a:schemeClr val="accent1"/>
                </a:solidFill>
              </a:rPr>
              <a:t>change results</a:t>
            </a:r>
            <a:r>
              <a:rPr lang="en-GB" dirty="0" smtClean="0"/>
              <a:t> of samples from </a:t>
            </a:r>
            <a:r>
              <a:rPr lang="en-GB" dirty="0" smtClean="0">
                <a:solidFill>
                  <a:schemeClr val="accent1"/>
                </a:solidFill>
              </a:rPr>
              <a:t>books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accent1"/>
                </a:solidFill>
              </a:rPr>
              <a:t>blog posts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10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972152" y="606391"/>
            <a:ext cx="108187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dirty="0" smtClean="0"/>
              <a:t>your intention </a:t>
            </a:r>
            <a:r>
              <a:rPr lang="en-US" sz="2400" dirty="0"/>
              <a:t>is to optimize the method as quickly as possible, </a:t>
            </a:r>
            <a:r>
              <a:rPr lang="en-US" sz="2400" dirty="0" smtClean="0"/>
              <a:t>you can use attribute </a:t>
            </a:r>
            <a:r>
              <a:rPr lang="en-US" sz="2400" dirty="0"/>
              <a:t>the method with </a:t>
            </a:r>
            <a:r>
              <a:rPr lang="en-US" sz="2400" dirty="0" err="1" smtClean="0"/>
              <a:t>MethodImpl</a:t>
            </a:r>
            <a:r>
              <a:rPr lang="en-US" sz="2400" dirty="0" smtClean="0"/>
              <a:t>(</a:t>
            </a:r>
            <a:r>
              <a:rPr lang="en-US" sz="2400" dirty="0" err="1" smtClean="0">
                <a:solidFill>
                  <a:srgbClr val="FFC000"/>
                </a:solidFill>
              </a:rPr>
              <a:t>MethodImplOptions.AggressiveOptimization</a:t>
            </a:r>
            <a:r>
              <a:rPr lang="en-US" sz="2400" dirty="0"/>
              <a:t>)], which </a:t>
            </a:r>
            <a:r>
              <a:rPr lang="en-US" sz="2400" dirty="0" smtClean="0"/>
              <a:t>skips </a:t>
            </a:r>
            <a:r>
              <a:rPr lang="en-US" sz="2400" dirty="0"/>
              <a:t>tier </a:t>
            </a:r>
            <a:r>
              <a:rPr lang="en-US" sz="2400" dirty="0" smtClean="0"/>
              <a:t>0.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However, in </a:t>
            </a:r>
            <a:r>
              <a:rPr lang="en-US" sz="2400" dirty="0"/>
              <a:t>the </a:t>
            </a:r>
            <a:r>
              <a:rPr lang="en-US" sz="2400" dirty="0" smtClean="0"/>
              <a:t>future the </a:t>
            </a:r>
            <a:r>
              <a:rPr lang="en-US" sz="2400" dirty="0"/>
              <a:t>attribute may </a:t>
            </a:r>
            <a:r>
              <a:rPr lang="en-US" sz="2400"/>
              <a:t>not </a:t>
            </a:r>
            <a:r>
              <a:rPr lang="en-US" sz="2400" smtClean="0"/>
              <a:t>generate </a:t>
            </a:r>
            <a:r>
              <a:rPr lang="en-US" sz="2400" dirty="0"/>
              <a:t>fully optimized </a:t>
            </a:r>
            <a:r>
              <a:rPr lang="en-US" sz="2400" dirty="0" smtClean="0"/>
              <a:t>code, </a:t>
            </a:r>
            <a:r>
              <a:rPr lang="en-US" sz="2400" dirty="0"/>
              <a:t>but it </a:t>
            </a:r>
            <a:r>
              <a:rPr lang="en-US" sz="2400" dirty="0" smtClean="0"/>
              <a:t>may try </a:t>
            </a:r>
            <a:r>
              <a:rPr lang="en-US" sz="2400" dirty="0"/>
              <a:t>to optimize </a:t>
            </a:r>
            <a:r>
              <a:rPr lang="en-US" sz="2400" dirty="0" smtClean="0"/>
              <a:t>method as </a:t>
            </a:r>
            <a:r>
              <a:rPr lang="en-US" sz="2400" dirty="0"/>
              <a:t>quickly as possible.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179207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33" y="178067"/>
            <a:ext cx="11192706" cy="65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0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90" y="1434114"/>
            <a:ext cx="111156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6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57772" cy="7230601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8037094" y="5861784"/>
            <a:ext cx="370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212 bytes of code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428720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25211" cy="7288212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8037094" y="5861784"/>
            <a:ext cx="370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125 bytes of code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338913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1115568" y="1028343"/>
            <a:ext cx="1073505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issue </a:t>
            </a:r>
            <a:r>
              <a:rPr lang="en-GB" sz="5100" cap="all" spc="200" dirty="0" smtClean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#5</a:t>
            </a: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 smtClean="0">
                <a:latin typeface="Impact" panose="020B0806030902050204"/>
                <a:ea typeface="+mj-ea"/>
                <a:cs typeface="+mj-cs"/>
              </a:rPr>
              <a:t>Not using ETW events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15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3610" y="359976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XOR(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193610" y="3488725"/>
            <a:ext cx="594819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b="1" dirty="0"/>
              <a:t>No temp</a:t>
            </a:r>
            <a:r>
              <a:rPr lang="en-GB" dirty="0"/>
              <a:t> 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</a:t>
            </a:r>
            <a:r>
              <a:rPr lang="en-GB" b="1" dirty="0"/>
              <a:t>variable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is 4 bytes, so it </a:t>
            </a:r>
            <a:r>
              <a:rPr lang="en-GB" b="1" dirty="0"/>
              <a:t>saves</a:t>
            </a:r>
            <a:r>
              <a:rPr lang="en-GB" dirty="0"/>
              <a:t> </a:t>
            </a:r>
            <a:r>
              <a:rPr lang="en-GB" b="1" dirty="0"/>
              <a:t>4 bytes</a:t>
            </a:r>
          </a:p>
          <a:p>
            <a:pPr>
              <a:buFontTx/>
              <a:buChar char="-"/>
            </a:pPr>
            <a:r>
              <a:rPr lang="en-GB" b="1" dirty="0" smtClean="0"/>
              <a:t>CPU</a:t>
            </a:r>
            <a:r>
              <a:rPr lang="en-GB" dirty="0" smtClean="0"/>
              <a:t> has XOR operation, so it’s 1:1 mapping, so it’s should be fast</a:t>
            </a:r>
            <a:endParaRPr lang="en-GB" dirty="0"/>
          </a:p>
        </p:txBody>
      </p:sp>
      <p:pic>
        <p:nvPicPr>
          <p:cNvPr id="5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15" y="2146366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36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68214" y="329185"/>
            <a:ext cx="10178322" cy="58247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Default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[8 * 1024];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257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91" y="0"/>
            <a:ext cx="10104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80387" y="270155"/>
            <a:ext cx="10953947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11,368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19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1,263.242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20.5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0.2%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145.235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170.570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2,199,714.988 MB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43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Shared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89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0"/>
            <a:ext cx="9401175" cy="88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7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914400" y="-1603147"/>
            <a:ext cx="10872216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Shared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915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0"/>
            <a:ext cx="9955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12766" y="-253044"/>
            <a:ext cx="11065007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12,527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1,014.148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25.1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146.111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158.175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2,199,715.676 MB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4652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7942" y="1234441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600" b="1" dirty="0"/>
              <a:t>Remarks</a:t>
            </a:r>
          </a:p>
          <a:p>
            <a:pPr marL="0" indent="0" algn="just">
              <a:buNone/>
            </a:pPr>
            <a:r>
              <a:rPr lang="en-US" sz="3600" dirty="0"/>
              <a:t>Using the </a:t>
            </a:r>
            <a:r>
              <a:rPr lang="en-US" sz="3600" u="sng" dirty="0" err="1">
                <a:hlinkClick r:id="rId2"/>
              </a:rPr>
              <a:t>ArrayPool</a:t>
            </a:r>
            <a:r>
              <a:rPr lang="en-US" sz="3600" u="sng" dirty="0">
                <a:hlinkClick r:id="rId2"/>
              </a:rPr>
              <a:t>&lt;T&gt;</a:t>
            </a:r>
            <a:r>
              <a:rPr lang="en-US" sz="3600" dirty="0"/>
              <a:t> class to rent and return buffers (using the </a:t>
            </a:r>
            <a:r>
              <a:rPr lang="en-US" sz="3600" u="sng" dirty="0">
                <a:hlinkClick r:id="rId3"/>
              </a:rPr>
              <a:t>Rent</a:t>
            </a:r>
            <a:r>
              <a:rPr lang="en-US" sz="3600" dirty="0"/>
              <a:t> and </a:t>
            </a:r>
            <a:r>
              <a:rPr lang="en-US" sz="3600" u="sng" dirty="0">
                <a:hlinkClick r:id="rId4"/>
              </a:rPr>
              <a:t>Return</a:t>
            </a:r>
            <a:r>
              <a:rPr lang="en-US" sz="3600" dirty="0"/>
              <a:t> methods) </a:t>
            </a:r>
            <a:r>
              <a:rPr lang="en-US" sz="3600" b="1" dirty="0"/>
              <a:t>can improve performance</a:t>
            </a:r>
            <a:r>
              <a:rPr lang="en-US" sz="3600" dirty="0"/>
              <a:t> in situations where arrays are created and destroyed frequently, resulting in significant memory pressure on the garbage collector.</a:t>
            </a:r>
          </a:p>
          <a:p>
            <a:pPr marL="0" indent="0" algn="just">
              <a:buNone/>
            </a:pPr>
            <a:endParaRPr lang="pl-PL" sz="36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138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2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9464" y="19761"/>
            <a:ext cx="10178322" cy="61834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150" dirty="0"/>
              <a:t>00007ffc`d7459170 </a:t>
            </a:r>
            <a:r>
              <a:rPr lang="pl-PL" sz="1150" b="1" dirty="0" smtClean="0"/>
              <a:t>XOR</a:t>
            </a:r>
            <a:r>
              <a:rPr lang="pl-PL" sz="1150" dirty="0" smtClean="0"/>
              <a:t>(Int32 </a:t>
            </a:r>
            <a:r>
              <a:rPr lang="pl-PL" sz="1150" dirty="0" err="1" smtClean="0"/>
              <a:t>ByRef</a:t>
            </a:r>
            <a:r>
              <a:rPr lang="pl-PL" sz="1150" dirty="0"/>
              <a:t>, Int32 </a:t>
            </a:r>
            <a:r>
              <a:rPr lang="pl-PL" sz="1150" dirty="0" err="1"/>
              <a:t>ByRef</a:t>
            </a:r>
            <a:r>
              <a:rPr lang="pl-PL" sz="1150" dirty="0"/>
              <a:t>)</a:t>
            </a:r>
          </a:p>
          <a:p>
            <a:pPr marL="0" indent="0">
              <a:buNone/>
            </a:pPr>
            <a:r>
              <a:rPr lang="pl-PL" sz="1150" dirty="0"/>
              <a:t>IL_0000: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IL_0001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IL_0002: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IL_0003</a:t>
            </a:r>
            <a:r>
              <a:rPr lang="pl-PL" sz="1150" dirty="0"/>
              <a:t>: </a:t>
            </a:r>
            <a:r>
              <a:rPr lang="pl-PL" sz="1150" dirty="0" smtClean="0"/>
              <a:t>ldarg.2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IL_0004: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IL_0005: </a:t>
            </a:r>
            <a:r>
              <a:rPr lang="pl-PL" sz="1150" b="1" dirty="0" err="1" smtClean="0"/>
              <a:t>xor</a:t>
            </a:r>
            <a:endParaRPr lang="pl-PL" sz="1150" b="1" dirty="0" smtClean="0"/>
          </a:p>
          <a:p>
            <a:pPr marL="0" indent="0">
              <a:buNone/>
            </a:pPr>
            <a:r>
              <a:rPr lang="pl-PL" sz="1150" dirty="0" smtClean="0"/>
              <a:t>IL_0006</a:t>
            </a:r>
            <a:r>
              <a:rPr lang="pl-PL" sz="1150" dirty="0"/>
              <a:t>: stind.i4</a:t>
            </a:r>
          </a:p>
          <a:p>
            <a:pPr marL="0" indent="0">
              <a:buNone/>
            </a:pPr>
            <a:r>
              <a:rPr lang="pl-PL" sz="1150" dirty="0"/>
              <a:t>00007ffc`d7459170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/>
              <a:t>00007ffc`d7459173 3102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IL_0007: </a:t>
            </a:r>
            <a:r>
              <a:rPr lang="pl-PL" sz="1150" dirty="0" smtClean="0"/>
              <a:t>ldarg.2</a:t>
            </a:r>
            <a:r>
              <a:rPr lang="en-GB" sz="1150" dirty="0" smtClean="0"/>
              <a:t>, </a:t>
            </a:r>
            <a:r>
              <a:rPr lang="pl-PL" sz="1150" dirty="0" smtClean="0"/>
              <a:t>IL_0008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IL_0009: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IL_000a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IL_000b: </a:t>
            </a:r>
            <a:r>
              <a:rPr lang="pl-PL" sz="1150" dirty="0" smtClean="0"/>
              <a:t>ldind.i4</a:t>
            </a:r>
            <a:r>
              <a:rPr lang="en-GB" sz="1150" dirty="0" smtClean="0"/>
              <a:t> 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IL_000c: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IL_000d: stind.i4</a:t>
            </a:r>
          </a:p>
          <a:p>
            <a:pPr marL="0" indent="0">
              <a:buNone/>
            </a:pPr>
            <a:r>
              <a:rPr lang="pl-PL" sz="1150" dirty="0"/>
              <a:t>00007ffc`d7459175 8b02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mov</a:t>
            </a:r>
            <a:r>
              <a:rPr lang="pl-PL" sz="1150" dirty="0" smtClean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</a:t>
            </a:r>
          </a:p>
          <a:p>
            <a:pPr marL="0" indent="0">
              <a:buNone/>
            </a:pPr>
            <a:r>
              <a:rPr lang="pl-PL" sz="1150" dirty="0"/>
              <a:t>00007ffc`d7459177 413100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IL_000e: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IL_000f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IL_0010: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IL_0011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IL_0012: ldind.i4</a:t>
            </a:r>
          </a:p>
          <a:p>
            <a:pPr marL="0" indent="0">
              <a:buNone/>
            </a:pPr>
            <a:r>
              <a:rPr lang="pl-PL" sz="1150" dirty="0"/>
              <a:t>IL_0013: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IL_0014: stind.i4</a:t>
            </a:r>
          </a:p>
          <a:p>
            <a:pPr marL="0" indent="0">
              <a:buNone/>
            </a:pPr>
            <a:r>
              <a:rPr lang="pl-PL" sz="1150" dirty="0"/>
              <a:t>00007ffc`d745917a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 smtClean="0"/>
              <a:t>00007ffc`d745917d 3102            </a:t>
            </a:r>
            <a:r>
              <a:rPr lang="en-GB" sz="1150" dirty="0" smtClean="0"/>
              <a:t>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 smtClean="0"/>
              <a:t>dword</a:t>
            </a:r>
            <a:r>
              <a:rPr lang="pl-PL" sz="1150" dirty="0" smtClean="0"/>
              <a:t> </a:t>
            </a:r>
            <a:r>
              <a:rPr lang="pl-PL" sz="1150" dirty="0" err="1" smtClean="0"/>
              <a:t>ptr</a:t>
            </a:r>
            <a:r>
              <a:rPr lang="pl-PL" sz="1150" dirty="0" smtClean="0"/>
              <a:t> [</a:t>
            </a:r>
            <a:r>
              <a:rPr lang="pl-PL" sz="1150" dirty="0" err="1" smtClean="0"/>
              <a:t>rdx</a:t>
            </a:r>
            <a:r>
              <a:rPr lang="pl-PL" sz="1150" dirty="0" smtClean="0"/>
              <a:t>],</a:t>
            </a:r>
            <a:r>
              <a:rPr lang="pl-PL" sz="1150" dirty="0" err="1" smtClean="0"/>
              <a:t>eax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IL_0015</a:t>
            </a:r>
            <a:r>
              <a:rPr lang="pl-PL" sz="1150" dirty="0"/>
              <a:t>: </a:t>
            </a:r>
            <a:r>
              <a:rPr lang="pl-PL" sz="1150" dirty="0" err="1"/>
              <a:t>ret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00007ffc`d745917f c3              </a:t>
            </a:r>
            <a:r>
              <a:rPr lang="en-GB" sz="1150" dirty="0" smtClean="0"/>
              <a:t>    </a:t>
            </a:r>
            <a:r>
              <a:rPr lang="pl-PL" sz="1150" dirty="0" err="1" smtClean="0"/>
              <a:t>ret</a:t>
            </a:r>
            <a:endParaRPr lang="pl-PL" sz="1150" dirty="0"/>
          </a:p>
          <a:p>
            <a:pPr marL="0" indent="0">
              <a:buNone/>
            </a:pPr>
            <a:endParaRPr lang="pl-PL" sz="115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409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3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3199" y="-3529337"/>
            <a:ext cx="18845319" cy="1060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9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Create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0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885524" y="0"/>
            <a:ext cx="11084560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Directory.GetFiles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).Select(x =&gt;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(x)).Select(x =&gt;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x.Length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).Max();</a:t>
            </a:r>
          </a:p>
          <a:p>
            <a:r>
              <a:rPr lang="pl-PL" sz="155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55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maxArrayLength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Convert.ToInt32(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maxArraysPerBucket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1);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55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6210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75" y="0"/>
            <a:ext cx="10052309" cy="70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90172" y="0"/>
            <a:ext cx="10975764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11,358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58.261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0.137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11.3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0.2%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37.899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51.962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2,199,574.643 MB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984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3" y="988827"/>
            <a:ext cx="11485082" cy="501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2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99609"/>
              </p:ext>
            </p:extLst>
          </p:nvPr>
        </p:nvGraphicFramePr>
        <p:xfrm>
          <a:off x="963870" y="2381693"/>
          <a:ext cx="1070004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613">
                  <a:extLst>
                    <a:ext uri="{9D8B030D-6E8A-4147-A177-3AD203B41FA5}">
                      <a16:colId xmlns:a16="http://schemas.microsoft.com/office/drawing/2014/main" val="1173880959"/>
                    </a:ext>
                  </a:extLst>
                </a:gridCol>
                <a:gridCol w="2859009">
                  <a:extLst>
                    <a:ext uri="{9D8B030D-6E8A-4147-A177-3AD203B41FA5}">
                      <a16:colId xmlns:a16="http://schemas.microsoft.com/office/drawing/2014/main" val="346663060"/>
                    </a:ext>
                  </a:extLst>
                </a:gridCol>
                <a:gridCol w="3552424">
                  <a:extLst>
                    <a:ext uri="{9D8B030D-6E8A-4147-A177-3AD203B41FA5}">
                      <a16:colId xmlns:a16="http://schemas.microsoft.com/office/drawing/2014/main" val="529485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Allocated bytes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Max GC Heap Size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364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New arrays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1,263.242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145.235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23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Shared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1,014.148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146.111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345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Custom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&lt;byte&gt;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58.261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37.899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19275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28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err="1" smtClean="0"/>
              <a:t>arraypool.shared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accent1"/>
                </a:solidFill>
              </a:rPr>
              <a:t>allocates</a:t>
            </a:r>
            <a:r>
              <a:rPr lang="en-GB" dirty="0" smtClean="0"/>
              <a:t> memory if it needs to rent array </a:t>
            </a:r>
            <a:r>
              <a:rPr lang="en-GB" dirty="0" smtClean="0">
                <a:solidFill>
                  <a:schemeClr val="accent1"/>
                </a:solidFill>
              </a:rPr>
              <a:t>bigger than 2^20 (1024 * 1024) </a:t>
            </a:r>
            <a:r>
              <a:rPr lang="en-GB" dirty="0" smtClean="0">
                <a:solidFill>
                  <a:schemeClr val="tx1"/>
                </a:solidFill>
              </a:rPr>
              <a:t>elements</a:t>
            </a:r>
            <a:r>
              <a:rPr lang="en-GB" dirty="0" smtClean="0">
                <a:solidFill>
                  <a:schemeClr val="accent1"/>
                </a:solidFill>
              </a:rPr>
              <a:t> 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8229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#6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relying on the library and cross platform features</a:t>
            </a: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93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374755"/>
            <a:ext cx="10178322" cy="55048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00007ffc`d7459170 </a:t>
            </a:r>
            <a:r>
              <a:rPr lang="pl-PL" b="1" dirty="0" err="1" smtClean="0"/>
              <a:t>TempVariable</a:t>
            </a:r>
            <a:r>
              <a:rPr lang="pl-PL" b="1" dirty="0" smtClean="0"/>
              <a:t>(Int32</a:t>
            </a:r>
            <a:r>
              <a:rPr lang="pl-PL" dirty="0" smtClean="0"/>
              <a:t> </a:t>
            </a:r>
            <a:r>
              <a:rPr lang="pl-PL" dirty="0" err="1"/>
              <a:t>ByRef</a:t>
            </a:r>
            <a:r>
              <a:rPr lang="pl-PL" dirty="0"/>
              <a:t>, Int32 </a:t>
            </a:r>
            <a:r>
              <a:rPr lang="pl-PL" dirty="0" err="1"/>
              <a:t>ByRef</a:t>
            </a:r>
            <a:r>
              <a:rPr lang="pl-PL" dirty="0"/>
              <a:t>)</a:t>
            </a:r>
          </a:p>
          <a:p>
            <a:pPr marL="0" indent="0">
              <a:buNone/>
            </a:pPr>
            <a:r>
              <a:rPr lang="pl-PL" dirty="0"/>
              <a:t>IL_0000: ldarg.1</a:t>
            </a:r>
          </a:p>
          <a:p>
            <a:pPr marL="0" indent="0">
              <a:buNone/>
            </a:pPr>
            <a:r>
              <a:rPr lang="pl-PL" dirty="0"/>
              <a:t>IL_0001: ldind.i4</a:t>
            </a:r>
          </a:p>
          <a:p>
            <a:pPr marL="0" indent="0">
              <a:buNone/>
            </a:pPr>
            <a:r>
              <a:rPr lang="pl-PL" dirty="0"/>
              <a:t>IL_0002: stloc.0</a:t>
            </a:r>
          </a:p>
          <a:p>
            <a:pPr marL="0" indent="0">
              <a:buNone/>
            </a:pPr>
            <a:r>
              <a:rPr lang="pl-PL" dirty="0"/>
              <a:t>00007ffc`d7459170 8b02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eax,dword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</a:t>
            </a:r>
          </a:p>
          <a:p>
            <a:pPr marL="0" indent="0">
              <a:buNone/>
            </a:pPr>
            <a:r>
              <a:rPr lang="pl-PL" dirty="0"/>
              <a:t>IL_0003: ldarg.1</a:t>
            </a:r>
          </a:p>
          <a:p>
            <a:pPr marL="0" indent="0">
              <a:buNone/>
            </a:pPr>
            <a:r>
              <a:rPr lang="pl-PL" dirty="0"/>
              <a:t>IL_0004: </a:t>
            </a:r>
            <a:r>
              <a:rPr lang="pl-PL" dirty="0" smtClean="0"/>
              <a:t>ldarg.2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IL_0005: ldind.i4</a:t>
            </a:r>
          </a:p>
          <a:p>
            <a:pPr marL="0" indent="0">
              <a:buNone/>
            </a:pPr>
            <a:r>
              <a:rPr lang="pl-PL" dirty="0"/>
              <a:t>IL_0006: stind.i4</a:t>
            </a:r>
          </a:p>
          <a:p>
            <a:pPr marL="0" indent="0">
              <a:buNone/>
            </a:pPr>
            <a:r>
              <a:rPr lang="pl-PL" dirty="0"/>
              <a:t>00007ffc`d7459172 418b08          </a:t>
            </a:r>
            <a:r>
              <a:rPr lang="pl-PL" b="1" dirty="0" err="1"/>
              <a:t>mov</a:t>
            </a:r>
            <a:r>
              <a:rPr lang="pl-PL" dirty="0"/>
              <a:t>     </a:t>
            </a:r>
            <a:r>
              <a:rPr lang="pl-PL" dirty="0" err="1"/>
              <a:t>ecx,dword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</a:t>
            </a:r>
          </a:p>
          <a:p>
            <a:pPr marL="0" indent="0">
              <a:buNone/>
            </a:pPr>
            <a:r>
              <a:rPr lang="pl-PL" dirty="0"/>
              <a:t>00007ffc`d7459175 890a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],</a:t>
            </a:r>
            <a:r>
              <a:rPr lang="pl-PL" dirty="0" err="1"/>
              <a:t>ecx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IL_0007: ldarg.2</a:t>
            </a:r>
          </a:p>
          <a:p>
            <a:pPr marL="0" indent="0">
              <a:buNone/>
            </a:pPr>
            <a:r>
              <a:rPr lang="pl-PL" dirty="0"/>
              <a:t>IL_0008: ldloc.0</a:t>
            </a:r>
          </a:p>
          <a:p>
            <a:pPr marL="0" indent="0">
              <a:buNone/>
            </a:pPr>
            <a:r>
              <a:rPr lang="pl-PL" dirty="0"/>
              <a:t>IL_0009: stind.i4</a:t>
            </a:r>
          </a:p>
          <a:p>
            <a:pPr marL="0" indent="0">
              <a:buNone/>
            </a:pPr>
            <a:r>
              <a:rPr lang="pl-PL" dirty="0"/>
              <a:t>00007ffc`d7459177 418900        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[r8],</a:t>
            </a:r>
            <a:r>
              <a:rPr lang="pl-PL" dirty="0" err="1"/>
              <a:t>eax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IL_000a: </a:t>
            </a:r>
            <a:r>
              <a:rPr lang="pl-PL" dirty="0" err="1"/>
              <a:t>ret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00007ffc`d745917a c3             </a:t>
            </a:r>
            <a:r>
              <a:rPr lang="en-GB" dirty="0" smtClean="0"/>
              <a:t>     </a:t>
            </a:r>
            <a:r>
              <a:rPr lang="pl-PL" dirty="0" err="1" smtClean="0"/>
              <a:t>ret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0154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86188" y="1925165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TelemetryEntry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DateTimeOffset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Timestamp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56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6"/>
            <a:ext cx="10178322" cy="3526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Route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"[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controller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]"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[Http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Put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Insert([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FromServices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db.Insert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NoContent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17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cosmos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7" y="948906"/>
            <a:ext cx="8197546" cy="4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08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SlowD</a:t>
            </a:r>
            <a:r>
              <a:rPr lang="pl-PL" sz="18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SlowDataStorageService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client.CreateDatabaseIfNotExistsAsync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Database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client.CreateDocumentCollectionIfNotExistsAsync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UriFactory.CreateDatabaseUri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DocumentCollection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5" name="Prostokąt 4"/>
          <p:cNvSpPr/>
          <p:nvPr/>
        </p:nvSpPr>
        <p:spPr>
          <a:xfrm>
            <a:off x="3394360" y="569225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761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15489" y="775219"/>
            <a:ext cx="10776018" cy="44858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						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872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0263" y="1417497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</a:t>
            </a:r>
            <a:r>
              <a:rPr lang="pl-PL" sz="24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AddTransient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0944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– no docs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2381249" y="1426842"/>
            <a:ext cx="82360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Running 30s test @ http://localhost:5000/telemetry/insert/slow</a:t>
            </a:r>
          </a:p>
          <a:p>
            <a:r>
              <a:rPr lang="en-US" sz="2400" dirty="0"/>
              <a:t>  1 threads and 1 connections</a:t>
            </a:r>
          </a:p>
          <a:p>
            <a:r>
              <a:rPr lang="en-US" sz="2400" dirty="0"/>
              <a:t>  Thread Stats   </a:t>
            </a:r>
            <a:r>
              <a:rPr lang="en-US" sz="2400" dirty="0" err="1"/>
              <a:t>Avg</a:t>
            </a:r>
            <a:r>
              <a:rPr lang="en-US" sz="2400" dirty="0"/>
              <a:t>      </a:t>
            </a:r>
            <a:r>
              <a:rPr lang="en-US" sz="2400" dirty="0" err="1"/>
              <a:t>Stdev</a:t>
            </a:r>
            <a:r>
              <a:rPr lang="en-US" sz="2400" dirty="0"/>
              <a:t>     Max   +/- </a:t>
            </a:r>
            <a:r>
              <a:rPr lang="en-US" sz="2400" dirty="0" err="1"/>
              <a:t>Stdev</a:t>
            </a:r>
            <a:endParaRPr lang="en-US" sz="2400" dirty="0"/>
          </a:p>
          <a:p>
            <a:r>
              <a:rPr lang="en-US" sz="2400" dirty="0"/>
              <a:t>    Latency   876.89ms   45.82ms 993.87ms   76.47%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Req</a:t>
            </a:r>
            <a:r>
              <a:rPr lang="en-US" sz="2400" dirty="0"/>
              <a:t>/Sec     0.88      0.33     1.00     88.24%</a:t>
            </a:r>
          </a:p>
          <a:p>
            <a:r>
              <a:rPr lang="en-US" sz="2400" dirty="0"/>
              <a:t>  </a:t>
            </a:r>
            <a:r>
              <a:rPr lang="en-US" sz="2400" b="1" dirty="0"/>
              <a:t>34 requests in 30.07s</a:t>
            </a:r>
            <a:r>
              <a:rPr lang="en-US" sz="2400" dirty="0"/>
              <a:t>, 2.69KB read</a:t>
            </a:r>
          </a:p>
          <a:p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Requests/sec:      1.13</a:t>
            </a:r>
          </a:p>
          <a:p>
            <a:r>
              <a:rPr lang="en-US" sz="2400" dirty="0"/>
              <a:t>Transfer/sec:      91.57B</a:t>
            </a:r>
            <a:endParaRPr lang="pl-PL" sz="24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59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6000" dirty="0" smtClean="0">
                <a:solidFill>
                  <a:schemeClr val="tx1"/>
                </a:solidFill>
                <a:latin typeface="+mj-lt"/>
              </a:rPr>
              <a:t/>
            </a:r>
            <a:br>
              <a:rPr lang="en-US" sz="6000" dirty="0" smtClean="0">
                <a:solidFill>
                  <a:schemeClr val="tx1"/>
                </a:solidFill>
                <a:latin typeface="+mj-lt"/>
              </a:rPr>
            </a:br>
            <a:r>
              <a:rPr lang="en-US" sz="6000" dirty="0" smtClean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SLOW</a:t>
            </a:r>
            <a:br>
              <a:rPr lang="en-US" sz="6000" dirty="0" smtClean="0">
                <a:solidFill>
                  <a:schemeClr val="accent1"/>
                </a:solidFill>
                <a:latin typeface="+mj-lt"/>
              </a:rPr>
            </a:br>
            <a:r>
              <a:rPr lang="en-US" sz="6000" dirty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UGLY</a:t>
            </a:r>
            <a:endParaRPr lang="en-US" sz="6000" dirty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 smtClean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33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48774" y="1877785"/>
            <a:ext cx="10234389" cy="36617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69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5148" y="168602"/>
            <a:ext cx="10328015" cy="63200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04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TM10001106[[fn=Znaczek]]</Template>
  <TotalTime>4240</TotalTime>
  <Words>2542</Words>
  <Application>Microsoft Office PowerPoint</Application>
  <PresentationFormat>Panoramiczny</PresentationFormat>
  <Paragraphs>951</Paragraphs>
  <Slides>146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146</vt:i4>
      </vt:variant>
    </vt:vector>
  </HeadingPairs>
  <TitlesOfParts>
    <vt:vector size="154" baseType="lpstr">
      <vt:lpstr>Arial</vt:lpstr>
      <vt:lpstr>Calibri</vt:lpstr>
      <vt:lpstr>Consolas</vt:lpstr>
      <vt:lpstr>Gill Sans MT</vt:lpstr>
      <vt:lpstr>Gill Sans MT (Tekst podstawowy)</vt:lpstr>
      <vt:lpstr>Impact</vt:lpstr>
      <vt:lpstr>Open Sans</vt:lpstr>
      <vt:lpstr>Badge</vt:lpstr>
      <vt:lpstr>Daily performance PITFALLS</vt:lpstr>
      <vt:lpstr>Łukasz pyrzyk</vt:lpstr>
      <vt:lpstr>Agenda</vt:lpstr>
      <vt:lpstr>Prezentacja programu PowerPoint</vt:lpstr>
      <vt:lpstr>Prezentacja programu PowerPoint</vt:lpstr>
      <vt:lpstr>issue #1   Assuming performance improvement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  Benchmarking….</vt:lpstr>
      <vt:lpstr>   It is the same!</vt:lpstr>
      <vt:lpstr>Prezentacja programu PowerPoint</vt:lpstr>
      <vt:lpstr>Prezentacja programu PowerPoint</vt:lpstr>
      <vt:lpstr>Prezentacja programu PowerPoint</vt:lpstr>
      <vt:lpstr>Issue #2   Releasing product in  debug mode  </vt:lpstr>
      <vt:lpstr>Prezentacja programu PowerPoint</vt:lpstr>
      <vt:lpstr>  YAML  </vt:lpstr>
      <vt:lpstr>Previous yamldotnet benchmarks</vt:lpstr>
      <vt:lpstr>Attemp with benchmarkdotnet</vt:lpstr>
      <vt:lpstr>Prezentacja programu PowerPoint</vt:lpstr>
      <vt:lpstr>problem</vt:lpstr>
      <vt:lpstr>fix</vt:lpstr>
      <vt:lpstr>fix</vt:lpstr>
      <vt:lpstr>Prezentacja programu PowerPoint</vt:lpstr>
      <vt:lpstr>issue #3    Buffering  responses</vt:lpstr>
      <vt:lpstr>Buffering a file</vt:lpstr>
      <vt:lpstr>Buffering a file</vt:lpstr>
      <vt:lpstr>Buffering a file</vt:lpstr>
      <vt:lpstr>Prezentacja programu PowerPoint</vt:lpstr>
      <vt:lpstr>Buffering a file</vt:lpstr>
      <vt:lpstr>Prezentacja programu PowerPoint</vt:lpstr>
      <vt:lpstr>Buffering a file</vt:lpstr>
      <vt:lpstr>Issue #4   Relying on the object state   </vt:lpstr>
      <vt:lpstr>Prezentacja programu PowerPoint</vt:lpstr>
      <vt:lpstr>Prezentacja programu PowerPoint</vt:lpstr>
      <vt:lpstr>Prezentacja programu PowerPoint</vt:lpstr>
      <vt:lpstr> Eager root collection  it is a Just-in-time compiler optimization which makes local references irrelevant after their last usage  </vt:lpstr>
      <vt:lpstr>keep alive</vt:lpstr>
      <vt:lpstr>Calling dispose</vt:lpstr>
      <vt:lpstr>Calling dispose</vt:lpstr>
      <vt:lpstr>Calling dispose</vt:lpstr>
      <vt:lpstr>Calling dispose</vt:lpstr>
      <vt:lpstr>Calling dispose</vt:lpstr>
      <vt:lpstr>Calling dispose</vt:lpstr>
      <vt:lpstr>Prezentacja programu PowerPoint</vt:lpstr>
      <vt:lpstr>Prezentacja programu PowerPoint</vt:lpstr>
      <vt:lpstr>Prezentacja programu PowerPoint</vt:lpstr>
      <vt:lpstr>   What?</vt:lpstr>
      <vt:lpstr>Issue #4   forgetting about  tiered compilation   </vt:lpstr>
      <vt:lpstr>Prezentacja programu PowerPoint</vt:lpstr>
      <vt:lpstr>Prezentacja programu PowerPoint</vt:lpstr>
      <vt:lpstr>Prezentacja programu PowerPoint</vt:lpstr>
      <vt:lpstr>Prezentacja programu PowerPoint</vt:lpstr>
      <vt:lpstr> tiered compilation  can influence the profiling and  benchmarking results.  It can change results of samples from books or blog posts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ArrayPool&lt;byte&gt;.Shared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ArrayPool&lt;byte&gt;.Create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TIP  arraypool.shared allocates memory if it needs to rent array bigger than 2^20 (1024 * 1024) elements </vt:lpstr>
      <vt:lpstr>Issue #6   relying on the library and cross platform features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– no docs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- optimizations</vt:lpstr>
      <vt:lpstr>Prezentacja programu PowerPoint</vt:lpstr>
      <vt:lpstr>Testing – direct / tcp</vt:lpstr>
      <vt:lpstr>The goneEXCEPTION story</vt:lpstr>
      <vt:lpstr>Prezentacja programu PowerPoint</vt:lpstr>
      <vt:lpstr>Prezentacja programu PowerPoint</vt:lpstr>
      <vt:lpstr>Prezentacja programu PowerPoint</vt:lpstr>
      <vt:lpstr>The goneEXCEPTION story</vt:lpstr>
      <vt:lpstr>Prezentacja programu PowerPoint</vt:lpstr>
      <vt:lpstr>Prezentacja programu PowerPoint</vt:lpstr>
      <vt:lpstr>issue #7    Let’s optimize it</vt:lpstr>
      <vt:lpstr>The business problem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Memoization</vt:lpstr>
      <vt:lpstr>Memoization</vt:lpstr>
      <vt:lpstr>Memoization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TIP  before doing optimizations Make sure that current solution still fits</vt:lpstr>
      <vt:lpstr>Summary</vt:lpstr>
      <vt:lpstr>Links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Everyday performance fuckups</dc:title>
  <dc:creator>Łukasz Pyrzyk</dc:creator>
  <cp:lastModifiedBy>Pyrzyk Łukasz</cp:lastModifiedBy>
  <cp:revision>564</cp:revision>
  <dcterms:created xsi:type="dcterms:W3CDTF">2018-10-24T13:18:16Z</dcterms:created>
  <dcterms:modified xsi:type="dcterms:W3CDTF">2019-11-07T10:45:03Z</dcterms:modified>
</cp:coreProperties>
</file>